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4" r:id="rId1"/>
  </p:sldMasterIdLst>
  <p:notesMasterIdLst>
    <p:notesMasterId r:id="rId28"/>
  </p:notesMasterIdLst>
  <p:sldIdLst>
    <p:sldId id="847" r:id="rId2"/>
    <p:sldId id="258" r:id="rId3"/>
    <p:sldId id="294" r:id="rId4"/>
    <p:sldId id="890" r:id="rId5"/>
    <p:sldId id="892" r:id="rId6"/>
    <p:sldId id="891" r:id="rId7"/>
    <p:sldId id="895" r:id="rId8"/>
    <p:sldId id="896" r:id="rId9"/>
    <p:sldId id="897" r:id="rId10"/>
    <p:sldId id="894" r:id="rId11"/>
    <p:sldId id="893" r:id="rId12"/>
    <p:sldId id="898" r:id="rId13"/>
    <p:sldId id="899" r:id="rId14"/>
    <p:sldId id="900" r:id="rId15"/>
    <p:sldId id="901" r:id="rId16"/>
    <p:sldId id="902" r:id="rId17"/>
    <p:sldId id="903" r:id="rId18"/>
    <p:sldId id="904" r:id="rId19"/>
    <p:sldId id="905" r:id="rId20"/>
    <p:sldId id="906" r:id="rId21"/>
    <p:sldId id="907" r:id="rId22"/>
    <p:sldId id="908" r:id="rId23"/>
    <p:sldId id="909" r:id="rId24"/>
    <p:sldId id="910" r:id="rId25"/>
    <p:sldId id="911" r:id="rId26"/>
    <p:sldId id="91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E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p:scale>
          <a:sx n="125" d="100"/>
          <a:sy n="125" d="100"/>
        </p:scale>
        <p:origin x="-946" y="-85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7160441-80DD-4314-BB14-2DDF0815CBF3}" type="doc">
      <dgm:prSet loTypeId="urn:microsoft.com/office/officeart/2005/8/layout/list1" loCatId="list" qsTypeId="urn:microsoft.com/office/officeart/2005/8/quickstyle/simple1" qsCatId="simple" csTypeId="urn:microsoft.com/office/officeart/2005/8/colors/colorful2" csCatId="colorful" phldr="1"/>
      <dgm:spPr/>
      <dgm:t>
        <a:bodyPr/>
        <a:lstStyle/>
        <a:p>
          <a:endParaRPr lang="en-US"/>
        </a:p>
      </dgm:t>
    </dgm:pt>
    <dgm:pt modelId="{6AE22142-0918-41D5-9CFF-4D49B6445E59}">
      <dgm:prSet custT="1"/>
      <dgm:spPr>
        <a:solidFill>
          <a:srgbClr val="0070C0"/>
        </a:solidFill>
      </dgm:spPr>
      <dgm:t>
        <a:bodyPr/>
        <a:lstStyle/>
        <a:p>
          <a:r>
            <a:rPr lang="en-US" sz="2000" b="0" i="0" dirty="0"/>
            <a:t>Multi layer Feed Forward Network</a:t>
          </a:r>
          <a:endParaRPr lang="en-US" sz="2000" b="1" dirty="0"/>
        </a:p>
      </dgm:t>
    </dgm:pt>
    <dgm:pt modelId="{8189C9FE-A837-42A2-8D35-AE564058C673}" type="parTrans" cxnId="{B972DAE6-FFF7-43B2-91F7-6D028CD7EB46}">
      <dgm:prSet/>
      <dgm:spPr/>
      <dgm:t>
        <a:bodyPr/>
        <a:lstStyle/>
        <a:p>
          <a:endParaRPr lang="en-US"/>
        </a:p>
      </dgm:t>
    </dgm:pt>
    <dgm:pt modelId="{B5C2113E-46A3-4215-A063-1138FB0CDF52}" type="sibTrans" cxnId="{B972DAE6-FFF7-43B2-91F7-6D028CD7EB46}">
      <dgm:prSet/>
      <dgm:spPr/>
      <dgm:t>
        <a:bodyPr/>
        <a:lstStyle/>
        <a:p>
          <a:endParaRPr lang="en-US"/>
        </a:p>
      </dgm:t>
    </dgm:pt>
    <dgm:pt modelId="{3A80FC7D-0A60-4CEB-B4A0-97FBE0FFE5E1}">
      <dgm:prSet custT="1"/>
      <dgm:spPr>
        <a:solidFill>
          <a:schemeClr val="accent1">
            <a:lumMod val="60000"/>
            <a:lumOff val="40000"/>
          </a:schemeClr>
        </a:solidFill>
      </dgm:spPr>
      <dgm:t>
        <a:bodyPr/>
        <a:lstStyle/>
        <a:p>
          <a:r>
            <a:rPr lang="en-US" sz="3200" b="1" dirty="0"/>
            <a:t>Back Propagation</a:t>
          </a:r>
        </a:p>
      </dgm:t>
    </dgm:pt>
    <dgm:pt modelId="{D9B89560-740C-4F74-95B5-547614D65271}" type="parTrans" cxnId="{311E561B-F10F-47F5-9427-3984CFBA0B7F}">
      <dgm:prSet/>
      <dgm:spPr/>
      <dgm:t>
        <a:bodyPr/>
        <a:lstStyle/>
        <a:p>
          <a:endParaRPr lang="en-US"/>
        </a:p>
      </dgm:t>
    </dgm:pt>
    <dgm:pt modelId="{A66683E8-51CB-40C1-8B1C-981896C677E3}" type="sibTrans" cxnId="{311E561B-F10F-47F5-9427-3984CFBA0B7F}">
      <dgm:prSet/>
      <dgm:spPr/>
      <dgm:t>
        <a:bodyPr/>
        <a:lstStyle/>
        <a:p>
          <a:endParaRPr lang="en-US"/>
        </a:p>
      </dgm:t>
    </dgm:pt>
    <dgm:pt modelId="{536E89BD-3944-41A2-8934-19B03C54448C}">
      <dgm:prSet custT="1"/>
      <dgm:spPr>
        <a:solidFill>
          <a:srgbClr val="00B0F0"/>
        </a:solidFill>
      </dgm:spPr>
      <dgm:t>
        <a:bodyPr/>
        <a:lstStyle/>
        <a:p>
          <a:r>
            <a:rPr lang="en-US" sz="2400" b="0" i="0" dirty="0"/>
            <a:t>Classification by backpropagation</a:t>
          </a:r>
          <a:endParaRPr lang="en-US" sz="2400" b="1" dirty="0"/>
        </a:p>
      </dgm:t>
    </dgm:pt>
    <dgm:pt modelId="{E11B9EE0-9D6A-4234-A9A5-2C9EEEC907AA}" type="parTrans" cxnId="{F49542E6-6B9B-4C55-BB01-922D63460FF5}">
      <dgm:prSet/>
      <dgm:spPr/>
      <dgm:t>
        <a:bodyPr/>
        <a:lstStyle/>
        <a:p>
          <a:endParaRPr lang="en-US"/>
        </a:p>
      </dgm:t>
    </dgm:pt>
    <dgm:pt modelId="{0F7E29F7-CA2C-469F-BDBB-D9AE21126424}" type="sibTrans" cxnId="{F49542E6-6B9B-4C55-BB01-922D63460FF5}">
      <dgm:prSet/>
      <dgm:spPr/>
      <dgm:t>
        <a:bodyPr/>
        <a:lstStyle/>
        <a:p>
          <a:endParaRPr lang="en-US"/>
        </a:p>
      </dgm:t>
    </dgm:pt>
    <dgm:pt modelId="{1C7A3BD4-BF9E-40D4-9F5D-986282218E81}" type="pres">
      <dgm:prSet presAssocID="{37160441-80DD-4314-BB14-2DDF0815CBF3}" presName="linear" presStyleCnt="0">
        <dgm:presLayoutVars>
          <dgm:dir/>
          <dgm:animLvl val="lvl"/>
          <dgm:resizeHandles val="exact"/>
        </dgm:presLayoutVars>
      </dgm:prSet>
      <dgm:spPr/>
      <dgm:t>
        <a:bodyPr/>
        <a:lstStyle/>
        <a:p>
          <a:endParaRPr lang="en-US"/>
        </a:p>
      </dgm:t>
    </dgm:pt>
    <dgm:pt modelId="{666FBC43-EF76-42DE-A02C-22239944E33A}" type="pres">
      <dgm:prSet presAssocID="{6AE22142-0918-41D5-9CFF-4D49B6445E59}" presName="parentLin" presStyleCnt="0"/>
      <dgm:spPr/>
    </dgm:pt>
    <dgm:pt modelId="{D16CAF47-1B5F-4878-90AE-9350FF3F0F95}" type="pres">
      <dgm:prSet presAssocID="{6AE22142-0918-41D5-9CFF-4D49B6445E59}" presName="parentLeftMargin" presStyleLbl="node1" presStyleIdx="0" presStyleCnt="3"/>
      <dgm:spPr/>
      <dgm:t>
        <a:bodyPr/>
        <a:lstStyle/>
        <a:p>
          <a:endParaRPr lang="en-US"/>
        </a:p>
      </dgm:t>
    </dgm:pt>
    <dgm:pt modelId="{B96B9EAA-29F2-40B5-A188-815DCDE81509}" type="pres">
      <dgm:prSet presAssocID="{6AE22142-0918-41D5-9CFF-4D49B6445E59}" presName="parentText" presStyleLbl="node1" presStyleIdx="0" presStyleCnt="3" custScaleX="142857" custScaleY="118447">
        <dgm:presLayoutVars>
          <dgm:chMax val="0"/>
          <dgm:bulletEnabled val="1"/>
        </dgm:presLayoutVars>
      </dgm:prSet>
      <dgm:spPr/>
      <dgm:t>
        <a:bodyPr/>
        <a:lstStyle/>
        <a:p>
          <a:endParaRPr lang="en-US"/>
        </a:p>
      </dgm:t>
    </dgm:pt>
    <dgm:pt modelId="{977CAC76-A02C-450B-BAF9-E7A8FC37B53C}" type="pres">
      <dgm:prSet presAssocID="{6AE22142-0918-41D5-9CFF-4D49B6445E59}" presName="negativeSpace" presStyleCnt="0"/>
      <dgm:spPr/>
    </dgm:pt>
    <dgm:pt modelId="{9E2C2B49-8CE9-429E-8CF9-788C3099C42C}" type="pres">
      <dgm:prSet presAssocID="{6AE22142-0918-41D5-9CFF-4D49B6445E59}" presName="childText" presStyleLbl="conFgAcc1" presStyleIdx="0" presStyleCnt="3">
        <dgm:presLayoutVars>
          <dgm:bulletEnabled val="1"/>
        </dgm:presLayoutVars>
      </dgm:prSet>
      <dgm:spPr/>
    </dgm:pt>
    <dgm:pt modelId="{A0E7A13B-70DD-41C5-844A-03AFC3DC367E}" type="pres">
      <dgm:prSet presAssocID="{B5C2113E-46A3-4215-A063-1138FB0CDF52}" presName="spaceBetweenRectangles" presStyleCnt="0"/>
      <dgm:spPr/>
    </dgm:pt>
    <dgm:pt modelId="{A59D0C78-D193-47DB-8A97-DEAFD487D011}" type="pres">
      <dgm:prSet presAssocID="{3A80FC7D-0A60-4CEB-B4A0-97FBE0FFE5E1}" presName="parentLin" presStyleCnt="0"/>
      <dgm:spPr/>
    </dgm:pt>
    <dgm:pt modelId="{0AF42A88-66D9-4158-835D-CDFF94D7F7E2}" type="pres">
      <dgm:prSet presAssocID="{3A80FC7D-0A60-4CEB-B4A0-97FBE0FFE5E1}" presName="parentLeftMargin" presStyleLbl="node1" presStyleIdx="0" presStyleCnt="3"/>
      <dgm:spPr/>
      <dgm:t>
        <a:bodyPr/>
        <a:lstStyle/>
        <a:p>
          <a:endParaRPr lang="en-US"/>
        </a:p>
      </dgm:t>
    </dgm:pt>
    <dgm:pt modelId="{33E67543-1579-4707-AE8A-509213F70236}" type="pres">
      <dgm:prSet presAssocID="{3A80FC7D-0A60-4CEB-B4A0-97FBE0FFE5E1}" presName="parentText" presStyleLbl="node1" presStyleIdx="1" presStyleCnt="3" custScaleX="142857" custScaleY="114633">
        <dgm:presLayoutVars>
          <dgm:chMax val="0"/>
          <dgm:bulletEnabled val="1"/>
        </dgm:presLayoutVars>
      </dgm:prSet>
      <dgm:spPr/>
      <dgm:t>
        <a:bodyPr/>
        <a:lstStyle/>
        <a:p>
          <a:endParaRPr lang="en-US"/>
        </a:p>
      </dgm:t>
    </dgm:pt>
    <dgm:pt modelId="{F109A68B-1336-4955-8007-3B683EEEDA43}" type="pres">
      <dgm:prSet presAssocID="{3A80FC7D-0A60-4CEB-B4A0-97FBE0FFE5E1}" presName="negativeSpace" presStyleCnt="0"/>
      <dgm:spPr/>
    </dgm:pt>
    <dgm:pt modelId="{75B83AE6-FF37-4B7D-B5B3-B2518E186112}" type="pres">
      <dgm:prSet presAssocID="{3A80FC7D-0A60-4CEB-B4A0-97FBE0FFE5E1}" presName="childText" presStyleLbl="conFgAcc1" presStyleIdx="1" presStyleCnt="3">
        <dgm:presLayoutVars>
          <dgm:bulletEnabled val="1"/>
        </dgm:presLayoutVars>
      </dgm:prSet>
      <dgm:spPr/>
    </dgm:pt>
    <dgm:pt modelId="{052335A1-F30C-4D56-8184-FA6555CD37B6}" type="pres">
      <dgm:prSet presAssocID="{A66683E8-51CB-40C1-8B1C-981896C677E3}" presName="spaceBetweenRectangles" presStyleCnt="0"/>
      <dgm:spPr/>
    </dgm:pt>
    <dgm:pt modelId="{78DD84EF-1CC7-4F11-9842-EB0D8C9D794C}" type="pres">
      <dgm:prSet presAssocID="{536E89BD-3944-41A2-8934-19B03C54448C}" presName="parentLin" presStyleCnt="0"/>
      <dgm:spPr/>
    </dgm:pt>
    <dgm:pt modelId="{D356B2E5-FF28-4529-BD6B-F69C37178B4F}" type="pres">
      <dgm:prSet presAssocID="{536E89BD-3944-41A2-8934-19B03C54448C}" presName="parentLeftMargin" presStyleLbl="node1" presStyleIdx="1" presStyleCnt="3"/>
      <dgm:spPr/>
      <dgm:t>
        <a:bodyPr/>
        <a:lstStyle/>
        <a:p>
          <a:endParaRPr lang="en-US"/>
        </a:p>
      </dgm:t>
    </dgm:pt>
    <dgm:pt modelId="{ACAE6B7B-84D5-47DF-9FDD-A8E07F91020A}" type="pres">
      <dgm:prSet presAssocID="{536E89BD-3944-41A2-8934-19B03C54448C}" presName="parentText" presStyleLbl="node1" presStyleIdx="2" presStyleCnt="3" custScaleX="142857" custScaleY="123046">
        <dgm:presLayoutVars>
          <dgm:chMax val="0"/>
          <dgm:bulletEnabled val="1"/>
        </dgm:presLayoutVars>
      </dgm:prSet>
      <dgm:spPr/>
      <dgm:t>
        <a:bodyPr/>
        <a:lstStyle/>
        <a:p>
          <a:endParaRPr lang="en-US"/>
        </a:p>
      </dgm:t>
    </dgm:pt>
    <dgm:pt modelId="{D8B34D13-65A9-4034-9663-B9935210A9BF}" type="pres">
      <dgm:prSet presAssocID="{536E89BD-3944-41A2-8934-19B03C54448C}" presName="negativeSpace" presStyleCnt="0"/>
      <dgm:spPr/>
    </dgm:pt>
    <dgm:pt modelId="{34974133-0E28-4BBF-B922-E19D29D577A2}" type="pres">
      <dgm:prSet presAssocID="{536E89BD-3944-41A2-8934-19B03C54448C}" presName="childText" presStyleLbl="conFgAcc1" presStyleIdx="2" presStyleCnt="3">
        <dgm:presLayoutVars>
          <dgm:bulletEnabled val="1"/>
        </dgm:presLayoutVars>
      </dgm:prSet>
      <dgm:spPr/>
    </dgm:pt>
  </dgm:ptLst>
  <dgm:cxnLst>
    <dgm:cxn modelId="{E342580C-1F0B-409A-A8DA-514B9F35C918}" type="presOf" srcId="{37160441-80DD-4314-BB14-2DDF0815CBF3}" destId="{1C7A3BD4-BF9E-40D4-9F5D-986282218E81}" srcOrd="0" destOrd="0" presId="urn:microsoft.com/office/officeart/2005/8/layout/list1"/>
    <dgm:cxn modelId="{58EF5409-7949-4027-9199-71D54934972A}" type="presOf" srcId="{536E89BD-3944-41A2-8934-19B03C54448C}" destId="{D356B2E5-FF28-4529-BD6B-F69C37178B4F}" srcOrd="0" destOrd="0" presId="urn:microsoft.com/office/officeart/2005/8/layout/list1"/>
    <dgm:cxn modelId="{311E561B-F10F-47F5-9427-3984CFBA0B7F}" srcId="{37160441-80DD-4314-BB14-2DDF0815CBF3}" destId="{3A80FC7D-0A60-4CEB-B4A0-97FBE0FFE5E1}" srcOrd="1" destOrd="0" parTransId="{D9B89560-740C-4F74-95B5-547614D65271}" sibTransId="{A66683E8-51CB-40C1-8B1C-981896C677E3}"/>
    <dgm:cxn modelId="{B242CCD0-6493-4255-842B-ADE7C2F9AFD4}" type="presOf" srcId="{6AE22142-0918-41D5-9CFF-4D49B6445E59}" destId="{B96B9EAA-29F2-40B5-A188-815DCDE81509}" srcOrd="1" destOrd="0" presId="urn:microsoft.com/office/officeart/2005/8/layout/list1"/>
    <dgm:cxn modelId="{B972DAE6-FFF7-43B2-91F7-6D028CD7EB46}" srcId="{37160441-80DD-4314-BB14-2DDF0815CBF3}" destId="{6AE22142-0918-41D5-9CFF-4D49B6445E59}" srcOrd="0" destOrd="0" parTransId="{8189C9FE-A837-42A2-8D35-AE564058C673}" sibTransId="{B5C2113E-46A3-4215-A063-1138FB0CDF52}"/>
    <dgm:cxn modelId="{F63B7A12-BE78-423E-850A-26B09DC04112}" type="presOf" srcId="{3A80FC7D-0A60-4CEB-B4A0-97FBE0FFE5E1}" destId="{0AF42A88-66D9-4158-835D-CDFF94D7F7E2}" srcOrd="0" destOrd="0" presId="urn:microsoft.com/office/officeart/2005/8/layout/list1"/>
    <dgm:cxn modelId="{8F494719-7191-4D19-BBA0-6BC7CBF4C932}" type="presOf" srcId="{536E89BD-3944-41A2-8934-19B03C54448C}" destId="{ACAE6B7B-84D5-47DF-9FDD-A8E07F91020A}" srcOrd="1" destOrd="0" presId="urn:microsoft.com/office/officeart/2005/8/layout/list1"/>
    <dgm:cxn modelId="{84E67E18-38DA-4E19-9783-25F18C2A2E5E}" type="presOf" srcId="{3A80FC7D-0A60-4CEB-B4A0-97FBE0FFE5E1}" destId="{33E67543-1579-4707-AE8A-509213F70236}" srcOrd="1" destOrd="0" presId="urn:microsoft.com/office/officeart/2005/8/layout/list1"/>
    <dgm:cxn modelId="{27363DF4-BB88-4D58-9814-D442298738CC}" type="presOf" srcId="{6AE22142-0918-41D5-9CFF-4D49B6445E59}" destId="{D16CAF47-1B5F-4878-90AE-9350FF3F0F95}" srcOrd="0" destOrd="0" presId="urn:microsoft.com/office/officeart/2005/8/layout/list1"/>
    <dgm:cxn modelId="{F49542E6-6B9B-4C55-BB01-922D63460FF5}" srcId="{37160441-80DD-4314-BB14-2DDF0815CBF3}" destId="{536E89BD-3944-41A2-8934-19B03C54448C}" srcOrd="2" destOrd="0" parTransId="{E11B9EE0-9D6A-4234-A9A5-2C9EEEC907AA}" sibTransId="{0F7E29F7-CA2C-469F-BDBB-D9AE21126424}"/>
    <dgm:cxn modelId="{9F62A133-5362-4AC2-9A1F-EBFFA40C82F0}" type="presParOf" srcId="{1C7A3BD4-BF9E-40D4-9F5D-986282218E81}" destId="{666FBC43-EF76-42DE-A02C-22239944E33A}" srcOrd="0" destOrd="0" presId="urn:microsoft.com/office/officeart/2005/8/layout/list1"/>
    <dgm:cxn modelId="{0CF23318-CDA3-45AA-AAD6-8F33CF91EC0A}" type="presParOf" srcId="{666FBC43-EF76-42DE-A02C-22239944E33A}" destId="{D16CAF47-1B5F-4878-90AE-9350FF3F0F95}" srcOrd="0" destOrd="0" presId="urn:microsoft.com/office/officeart/2005/8/layout/list1"/>
    <dgm:cxn modelId="{688D9BCC-9964-4EA2-803D-877AD8CB91AE}" type="presParOf" srcId="{666FBC43-EF76-42DE-A02C-22239944E33A}" destId="{B96B9EAA-29F2-40B5-A188-815DCDE81509}" srcOrd="1" destOrd="0" presId="urn:microsoft.com/office/officeart/2005/8/layout/list1"/>
    <dgm:cxn modelId="{A4AC11C0-2024-43DF-9657-C42F3B5F42EF}" type="presParOf" srcId="{1C7A3BD4-BF9E-40D4-9F5D-986282218E81}" destId="{977CAC76-A02C-450B-BAF9-E7A8FC37B53C}" srcOrd="1" destOrd="0" presId="urn:microsoft.com/office/officeart/2005/8/layout/list1"/>
    <dgm:cxn modelId="{C46E0A6D-BE4B-428B-B5CA-0214E7737286}" type="presParOf" srcId="{1C7A3BD4-BF9E-40D4-9F5D-986282218E81}" destId="{9E2C2B49-8CE9-429E-8CF9-788C3099C42C}" srcOrd="2" destOrd="0" presId="urn:microsoft.com/office/officeart/2005/8/layout/list1"/>
    <dgm:cxn modelId="{92785D35-85F3-4960-B43A-7B09AF54BF16}" type="presParOf" srcId="{1C7A3BD4-BF9E-40D4-9F5D-986282218E81}" destId="{A0E7A13B-70DD-41C5-844A-03AFC3DC367E}" srcOrd="3" destOrd="0" presId="urn:microsoft.com/office/officeart/2005/8/layout/list1"/>
    <dgm:cxn modelId="{5F54E4E3-7811-40A4-B28B-10C5FB74A6C9}" type="presParOf" srcId="{1C7A3BD4-BF9E-40D4-9F5D-986282218E81}" destId="{A59D0C78-D193-47DB-8A97-DEAFD487D011}" srcOrd="4" destOrd="0" presId="urn:microsoft.com/office/officeart/2005/8/layout/list1"/>
    <dgm:cxn modelId="{C831734D-93EF-4D32-BE55-4C52F1501907}" type="presParOf" srcId="{A59D0C78-D193-47DB-8A97-DEAFD487D011}" destId="{0AF42A88-66D9-4158-835D-CDFF94D7F7E2}" srcOrd="0" destOrd="0" presId="urn:microsoft.com/office/officeart/2005/8/layout/list1"/>
    <dgm:cxn modelId="{9D55C46A-834B-4EFB-81AC-7B80841DDD82}" type="presParOf" srcId="{A59D0C78-D193-47DB-8A97-DEAFD487D011}" destId="{33E67543-1579-4707-AE8A-509213F70236}" srcOrd="1" destOrd="0" presId="urn:microsoft.com/office/officeart/2005/8/layout/list1"/>
    <dgm:cxn modelId="{6154D5CB-59C0-4FD4-9620-80D6F702F4E0}" type="presParOf" srcId="{1C7A3BD4-BF9E-40D4-9F5D-986282218E81}" destId="{F109A68B-1336-4955-8007-3B683EEEDA43}" srcOrd="5" destOrd="0" presId="urn:microsoft.com/office/officeart/2005/8/layout/list1"/>
    <dgm:cxn modelId="{EA36D8BC-22D6-4B2A-9780-54B59AE035B8}" type="presParOf" srcId="{1C7A3BD4-BF9E-40D4-9F5D-986282218E81}" destId="{75B83AE6-FF37-4B7D-B5B3-B2518E186112}" srcOrd="6" destOrd="0" presId="urn:microsoft.com/office/officeart/2005/8/layout/list1"/>
    <dgm:cxn modelId="{D7E20881-8BC2-449A-8F50-07ED5DD0BD97}" type="presParOf" srcId="{1C7A3BD4-BF9E-40D4-9F5D-986282218E81}" destId="{052335A1-F30C-4D56-8184-FA6555CD37B6}" srcOrd="7" destOrd="0" presId="urn:microsoft.com/office/officeart/2005/8/layout/list1"/>
    <dgm:cxn modelId="{7CEC3F61-20A4-44FE-BC22-85E1F1C50A94}" type="presParOf" srcId="{1C7A3BD4-BF9E-40D4-9F5D-986282218E81}" destId="{78DD84EF-1CC7-4F11-9842-EB0D8C9D794C}" srcOrd="8" destOrd="0" presId="urn:microsoft.com/office/officeart/2005/8/layout/list1"/>
    <dgm:cxn modelId="{6DA70A05-D178-4A91-BD64-BBB8407B2C56}" type="presParOf" srcId="{78DD84EF-1CC7-4F11-9842-EB0D8C9D794C}" destId="{D356B2E5-FF28-4529-BD6B-F69C37178B4F}" srcOrd="0" destOrd="0" presId="urn:microsoft.com/office/officeart/2005/8/layout/list1"/>
    <dgm:cxn modelId="{D52F17BA-80B5-491C-A224-CECA4F15F1D4}" type="presParOf" srcId="{78DD84EF-1CC7-4F11-9842-EB0D8C9D794C}" destId="{ACAE6B7B-84D5-47DF-9FDD-A8E07F91020A}" srcOrd="1" destOrd="0" presId="urn:microsoft.com/office/officeart/2005/8/layout/list1"/>
    <dgm:cxn modelId="{9F3508FF-E4E7-49A7-B685-0B6D10651BF4}" type="presParOf" srcId="{1C7A3BD4-BF9E-40D4-9F5D-986282218E81}" destId="{D8B34D13-65A9-4034-9663-B9935210A9BF}" srcOrd="9" destOrd="0" presId="urn:microsoft.com/office/officeart/2005/8/layout/list1"/>
    <dgm:cxn modelId="{96A4489A-AAC0-4CB3-9BB6-B6D00A439ECF}" type="presParOf" srcId="{1C7A3BD4-BF9E-40D4-9F5D-986282218E81}" destId="{34974133-0E28-4BBF-B922-E19D29D577A2}"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2C2B49-8CE9-429E-8CF9-788C3099C42C}">
      <dsp:nvSpPr>
        <dsp:cNvPr id="0" name=""/>
        <dsp:cNvSpPr/>
      </dsp:nvSpPr>
      <dsp:spPr>
        <a:xfrm>
          <a:off x="0" y="841274"/>
          <a:ext cx="6910387" cy="1033200"/>
        </a:xfrm>
        <a:prstGeom prst="rect">
          <a:avLst/>
        </a:prstGeom>
        <a:solidFill>
          <a:schemeClr val="lt1">
            <a:alpha val="90000"/>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6B9EAA-29F2-40B5-A188-815DCDE81509}">
      <dsp:nvSpPr>
        <dsp:cNvPr id="0" name=""/>
        <dsp:cNvSpPr/>
      </dsp:nvSpPr>
      <dsp:spPr>
        <a:xfrm>
          <a:off x="328985" y="12846"/>
          <a:ext cx="6579707" cy="1433587"/>
        </a:xfrm>
        <a:prstGeom prst="roundRect">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2837" tIns="0" rIns="182837" bIns="0" numCol="1" spcCol="1270" anchor="ctr" anchorCtr="0">
          <a:noAutofit/>
        </a:bodyPr>
        <a:lstStyle/>
        <a:p>
          <a:pPr lvl="0" algn="l" defTabSz="889000">
            <a:lnSpc>
              <a:spcPct val="90000"/>
            </a:lnSpc>
            <a:spcBef>
              <a:spcPct val="0"/>
            </a:spcBef>
            <a:spcAft>
              <a:spcPct val="35000"/>
            </a:spcAft>
          </a:pPr>
          <a:r>
            <a:rPr lang="en-US" sz="2000" b="0" i="0" kern="1200" dirty="0"/>
            <a:t>Multi layer Feed Forward Network</a:t>
          </a:r>
          <a:endParaRPr lang="en-US" sz="2000" b="1" kern="1200" dirty="0"/>
        </a:p>
      </dsp:txBody>
      <dsp:txXfrm>
        <a:off x="398967" y="82828"/>
        <a:ext cx="6439743" cy="1293623"/>
      </dsp:txXfrm>
    </dsp:sp>
    <dsp:sp modelId="{75B83AE6-FF37-4B7D-B5B3-B2518E186112}">
      <dsp:nvSpPr>
        <dsp:cNvPr id="0" name=""/>
        <dsp:cNvSpPr/>
      </dsp:nvSpPr>
      <dsp:spPr>
        <a:xfrm>
          <a:off x="0" y="2878140"/>
          <a:ext cx="6910387" cy="1033200"/>
        </a:xfrm>
        <a:prstGeom prst="rect">
          <a:avLst/>
        </a:prstGeom>
        <a:solidFill>
          <a:schemeClr val="lt1">
            <a:alpha val="90000"/>
            <a:hueOff val="0"/>
            <a:satOff val="0"/>
            <a:lumOff val="0"/>
            <a:alphaOff val="0"/>
          </a:schemeClr>
        </a:solidFill>
        <a:ln w="15875" cap="flat" cmpd="sng" algn="ctr">
          <a:solidFill>
            <a:schemeClr val="accent2">
              <a:hueOff val="19519"/>
              <a:satOff val="-13438"/>
              <a:lumOff val="-3431"/>
              <a:alphaOff val="0"/>
            </a:schemeClr>
          </a:solidFill>
          <a:prstDash val="solid"/>
        </a:ln>
        <a:effectLst/>
      </dsp:spPr>
      <dsp:style>
        <a:lnRef idx="2">
          <a:scrgbClr r="0" g="0" b="0"/>
        </a:lnRef>
        <a:fillRef idx="1">
          <a:scrgbClr r="0" g="0" b="0"/>
        </a:fillRef>
        <a:effectRef idx="0">
          <a:scrgbClr r="0" g="0" b="0"/>
        </a:effectRef>
        <a:fontRef idx="minor"/>
      </dsp:style>
    </dsp:sp>
    <dsp:sp modelId="{33E67543-1579-4707-AE8A-509213F70236}">
      <dsp:nvSpPr>
        <dsp:cNvPr id="0" name=""/>
        <dsp:cNvSpPr/>
      </dsp:nvSpPr>
      <dsp:spPr>
        <a:xfrm>
          <a:off x="328985" y="2095874"/>
          <a:ext cx="6579707" cy="1387426"/>
        </a:xfrm>
        <a:prstGeom prst="roundRect">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2837" tIns="0" rIns="182837" bIns="0" numCol="1" spcCol="1270" anchor="ctr" anchorCtr="0">
          <a:noAutofit/>
        </a:bodyPr>
        <a:lstStyle/>
        <a:p>
          <a:pPr lvl="0" algn="l" defTabSz="1422400">
            <a:lnSpc>
              <a:spcPct val="90000"/>
            </a:lnSpc>
            <a:spcBef>
              <a:spcPct val="0"/>
            </a:spcBef>
            <a:spcAft>
              <a:spcPct val="35000"/>
            </a:spcAft>
          </a:pPr>
          <a:r>
            <a:rPr lang="en-US" sz="3200" b="1" kern="1200" dirty="0"/>
            <a:t>Back Propagation</a:t>
          </a:r>
        </a:p>
      </dsp:txBody>
      <dsp:txXfrm>
        <a:off x="396714" y="2163603"/>
        <a:ext cx="6444249" cy="1251968"/>
      </dsp:txXfrm>
    </dsp:sp>
    <dsp:sp modelId="{34974133-0E28-4BBF-B922-E19D29D577A2}">
      <dsp:nvSpPr>
        <dsp:cNvPr id="0" name=""/>
        <dsp:cNvSpPr/>
      </dsp:nvSpPr>
      <dsp:spPr>
        <a:xfrm>
          <a:off x="0" y="5016831"/>
          <a:ext cx="6910387" cy="1033200"/>
        </a:xfrm>
        <a:prstGeom prst="rect">
          <a:avLst/>
        </a:prstGeom>
        <a:solidFill>
          <a:schemeClr val="lt1">
            <a:alpha val="90000"/>
            <a:hueOff val="0"/>
            <a:satOff val="0"/>
            <a:lumOff val="0"/>
            <a:alphaOff val="0"/>
          </a:schemeClr>
        </a:solidFill>
        <a:ln w="15875" cap="flat" cmpd="sng" algn="ctr">
          <a:solidFill>
            <a:schemeClr val="accent2">
              <a:hueOff val="39038"/>
              <a:satOff val="-26876"/>
              <a:lumOff val="-6863"/>
              <a:alphaOff val="0"/>
            </a:schemeClr>
          </a:solidFill>
          <a:prstDash val="solid"/>
        </a:ln>
        <a:effectLst/>
      </dsp:spPr>
      <dsp:style>
        <a:lnRef idx="2">
          <a:scrgbClr r="0" g="0" b="0"/>
        </a:lnRef>
        <a:fillRef idx="1">
          <a:scrgbClr r="0" g="0" b="0"/>
        </a:fillRef>
        <a:effectRef idx="0">
          <a:scrgbClr r="0" g="0" b="0"/>
        </a:effectRef>
        <a:fontRef idx="minor"/>
      </dsp:style>
    </dsp:sp>
    <dsp:sp modelId="{ACAE6B7B-84D5-47DF-9FDD-A8E07F91020A}">
      <dsp:nvSpPr>
        <dsp:cNvPr id="0" name=""/>
        <dsp:cNvSpPr/>
      </dsp:nvSpPr>
      <dsp:spPr>
        <a:xfrm>
          <a:off x="328985" y="4132740"/>
          <a:ext cx="6579707" cy="1489250"/>
        </a:xfrm>
        <a:prstGeom prst="roundRect">
          <a:avLst/>
        </a:prstGeom>
        <a:solidFill>
          <a:srgbClr val="00B0F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2837" tIns="0" rIns="182837" bIns="0" numCol="1" spcCol="1270" anchor="ctr" anchorCtr="0">
          <a:noAutofit/>
        </a:bodyPr>
        <a:lstStyle/>
        <a:p>
          <a:pPr lvl="0" algn="l" defTabSz="1066800">
            <a:lnSpc>
              <a:spcPct val="90000"/>
            </a:lnSpc>
            <a:spcBef>
              <a:spcPct val="0"/>
            </a:spcBef>
            <a:spcAft>
              <a:spcPct val="35000"/>
            </a:spcAft>
          </a:pPr>
          <a:r>
            <a:rPr lang="en-US" sz="2400" b="0" i="0" kern="1200" dirty="0"/>
            <a:t>Classification by backpropagation</a:t>
          </a:r>
          <a:endParaRPr lang="en-US" sz="2400" b="1" kern="1200" dirty="0"/>
        </a:p>
      </dsp:txBody>
      <dsp:txXfrm>
        <a:off x="401684" y="4205439"/>
        <a:ext cx="6434309" cy="134385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gif>
</file>

<file path=ppt/media/image5.gif>
</file>

<file path=ppt/media/image6.gif>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BAFB5E-8DA7-4AA6-864D-2060A010DE02}" type="datetimeFigureOut">
              <a:rPr lang="en-US" smtClean="0"/>
              <a:t>5/16/2024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B64530-7480-4D66-A2C0-98F4CE7F13B1}" type="slidenum">
              <a:rPr lang="en-US" smtClean="0"/>
              <a:t>‹#›</a:t>
            </a:fld>
            <a:endParaRPr lang="en-US"/>
          </a:p>
        </p:txBody>
      </p:sp>
    </p:spTree>
    <p:extLst>
      <p:ext uri="{BB962C8B-B14F-4D97-AF65-F5344CB8AC3E}">
        <p14:creationId xmlns:p14="http://schemas.microsoft.com/office/powerpoint/2010/main" val="33782534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7C9F08C-C87F-41BF-9271-7D7511D52A8E}" type="datetime1">
              <a:rPr lang="en-US" smtClean="0"/>
              <a:t>5/16/2024</a:t>
            </a:fld>
            <a:endParaRPr lang="en-US"/>
          </a:p>
        </p:txBody>
      </p:sp>
      <p:sp>
        <p:nvSpPr>
          <p:cNvPr id="5" name="Footer Placeholder 4"/>
          <p:cNvSpPr>
            <a:spLocks noGrp="1"/>
          </p:cNvSpPr>
          <p:nvPr>
            <p:ph type="ftr" sz="quarter" idx="11"/>
          </p:nvPr>
        </p:nvSpPr>
        <p:spPr/>
        <p:txBody>
          <a:bodyPr/>
          <a:lstStyle/>
          <a:p>
            <a:r>
              <a:rPr lang="en-US"/>
              <a:t>DR. WAHAB                                                                                        Deep Learning</a:t>
            </a:r>
          </a:p>
        </p:txBody>
      </p:sp>
      <p:sp>
        <p:nvSpPr>
          <p:cNvPr id="6" name="Slide Number Placeholder 5"/>
          <p:cNvSpPr>
            <a:spLocks noGrp="1"/>
          </p:cNvSpPr>
          <p:nvPr>
            <p:ph type="sldNum" sz="quarter" idx="12"/>
          </p:nvPr>
        </p:nvSpPr>
        <p:spPr/>
        <p:txBody>
          <a:bodyPr/>
          <a:lstStyle/>
          <a:p>
            <a:fld id="{A1C46E9E-A3B8-4956-B33E-DBE7EA92E039}"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25610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4C89B4-0A87-4A9C-859A-3B8750FBD198}" type="datetime1">
              <a:rPr lang="en-US" smtClean="0"/>
              <a:t>5/16/2024</a:t>
            </a:fld>
            <a:endParaRPr lang="en-US"/>
          </a:p>
        </p:txBody>
      </p:sp>
      <p:sp>
        <p:nvSpPr>
          <p:cNvPr id="5" name="Footer Placeholder 4"/>
          <p:cNvSpPr>
            <a:spLocks noGrp="1"/>
          </p:cNvSpPr>
          <p:nvPr>
            <p:ph type="ftr" sz="quarter" idx="11"/>
          </p:nvPr>
        </p:nvSpPr>
        <p:spPr/>
        <p:txBody>
          <a:bodyPr/>
          <a:lstStyle/>
          <a:p>
            <a:r>
              <a:rPr lang="en-US"/>
              <a:t>DR. WAHAB                                                                                        Deep Learning</a:t>
            </a:r>
          </a:p>
        </p:txBody>
      </p:sp>
      <p:sp>
        <p:nvSpPr>
          <p:cNvPr id="6" name="Slide Number Placeholder 5"/>
          <p:cNvSpPr>
            <a:spLocks noGrp="1"/>
          </p:cNvSpPr>
          <p:nvPr>
            <p:ph type="sldNum" sz="quarter" idx="12"/>
          </p:nvPr>
        </p:nvSpPr>
        <p:spPr/>
        <p:txBody>
          <a:bodyPr/>
          <a:lstStyle/>
          <a:p>
            <a:fld id="{A1C46E9E-A3B8-4956-B33E-DBE7EA92E039}" type="slidenum">
              <a:rPr lang="en-US" smtClean="0"/>
              <a:t>‹#›</a:t>
            </a:fld>
            <a:endParaRPr lang="en-US"/>
          </a:p>
        </p:txBody>
      </p:sp>
    </p:spTree>
    <p:extLst>
      <p:ext uri="{BB962C8B-B14F-4D97-AF65-F5344CB8AC3E}">
        <p14:creationId xmlns:p14="http://schemas.microsoft.com/office/powerpoint/2010/main" val="16029245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12E3C8-D7E2-48CD-8EFD-603572AFBECB}" type="datetime1">
              <a:rPr lang="en-US" smtClean="0"/>
              <a:t>5/16/2024</a:t>
            </a:fld>
            <a:endParaRPr lang="en-US"/>
          </a:p>
        </p:txBody>
      </p:sp>
      <p:sp>
        <p:nvSpPr>
          <p:cNvPr id="5" name="Footer Placeholder 4"/>
          <p:cNvSpPr>
            <a:spLocks noGrp="1"/>
          </p:cNvSpPr>
          <p:nvPr>
            <p:ph type="ftr" sz="quarter" idx="11"/>
          </p:nvPr>
        </p:nvSpPr>
        <p:spPr/>
        <p:txBody>
          <a:bodyPr/>
          <a:lstStyle/>
          <a:p>
            <a:r>
              <a:rPr lang="en-US"/>
              <a:t>DR. WAHAB                                                                                        Deep Learning</a:t>
            </a:r>
          </a:p>
        </p:txBody>
      </p:sp>
      <p:sp>
        <p:nvSpPr>
          <p:cNvPr id="6" name="Slide Number Placeholder 5"/>
          <p:cNvSpPr>
            <a:spLocks noGrp="1"/>
          </p:cNvSpPr>
          <p:nvPr>
            <p:ph type="sldNum" sz="quarter" idx="12"/>
          </p:nvPr>
        </p:nvSpPr>
        <p:spPr/>
        <p:txBody>
          <a:bodyPr/>
          <a:lstStyle/>
          <a:p>
            <a:fld id="{A1C46E9E-A3B8-4956-B33E-DBE7EA92E039}" type="slidenum">
              <a:rPr lang="en-US" smtClean="0"/>
              <a:t>‹#›</a:t>
            </a:fld>
            <a:endParaRPr lang="en-US"/>
          </a:p>
        </p:txBody>
      </p:sp>
    </p:spTree>
    <p:extLst>
      <p:ext uri="{BB962C8B-B14F-4D97-AF65-F5344CB8AC3E}">
        <p14:creationId xmlns:p14="http://schemas.microsoft.com/office/powerpoint/2010/main" val="39152448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2A86BE-D81A-4EBF-A711-03001C11E859}" type="datetime1">
              <a:rPr lang="en-US" smtClean="0"/>
              <a:t>5/16/2024</a:t>
            </a:fld>
            <a:endParaRPr lang="en-US"/>
          </a:p>
        </p:txBody>
      </p:sp>
      <p:sp>
        <p:nvSpPr>
          <p:cNvPr id="5" name="Footer Placeholder 4"/>
          <p:cNvSpPr>
            <a:spLocks noGrp="1"/>
          </p:cNvSpPr>
          <p:nvPr>
            <p:ph type="ftr" sz="quarter" idx="11"/>
          </p:nvPr>
        </p:nvSpPr>
        <p:spPr/>
        <p:txBody>
          <a:bodyPr/>
          <a:lstStyle/>
          <a:p>
            <a:r>
              <a:rPr lang="en-US"/>
              <a:t>DR. WAHAB                                                                                        Deep Learning</a:t>
            </a:r>
          </a:p>
        </p:txBody>
      </p:sp>
      <p:sp>
        <p:nvSpPr>
          <p:cNvPr id="6" name="Slide Number Placeholder 5"/>
          <p:cNvSpPr>
            <a:spLocks noGrp="1"/>
          </p:cNvSpPr>
          <p:nvPr>
            <p:ph type="sldNum" sz="quarter" idx="12"/>
          </p:nvPr>
        </p:nvSpPr>
        <p:spPr/>
        <p:txBody>
          <a:bodyPr/>
          <a:lstStyle/>
          <a:p>
            <a:fld id="{A1C46E9E-A3B8-4956-B33E-DBE7EA92E039}" type="slidenum">
              <a:rPr lang="en-US" smtClean="0"/>
              <a:t>‹#›</a:t>
            </a:fld>
            <a:endParaRPr lang="en-US"/>
          </a:p>
        </p:txBody>
      </p:sp>
    </p:spTree>
    <p:extLst>
      <p:ext uri="{BB962C8B-B14F-4D97-AF65-F5344CB8AC3E}">
        <p14:creationId xmlns:p14="http://schemas.microsoft.com/office/powerpoint/2010/main" val="228057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BA7F67-8F7E-40D1-9BBE-467889597C4C}" type="datetime1">
              <a:rPr lang="en-US" smtClean="0"/>
              <a:t>5/16/2024</a:t>
            </a:fld>
            <a:endParaRPr lang="en-US"/>
          </a:p>
        </p:txBody>
      </p:sp>
      <p:sp>
        <p:nvSpPr>
          <p:cNvPr id="5" name="Footer Placeholder 4"/>
          <p:cNvSpPr>
            <a:spLocks noGrp="1"/>
          </p:cNvSpPr>
          <p:nvPr>
            <p:ph type="ftr" sz="quarter" idx="11"/>
          </p:nvPr>
        </p:nvSpPr>
        <p:spPr/>
        <p:txBody>
          <a:bodyPr/>
          <a:lstStyle/>
          <a:p>
            <a:r>
              <a:rPr lang="en-US"/>
              <a:t>DR. WAHAB                                                                                        Deep Learning</a:t>
            </a:r>
          </a:p>
        </p:txBody>
      </p:sp>
      <p:sp>
        <p:nvSpPr>
          <p:cNvPr id="6" name="Slide Number Placeholder 5"/>
          <p:cNvSpPr>
            <a:spLocks noGrp="1"/>
          </p:cNvSpPr>
          <p:nvPr>
            <p:ph type="sldNum" sz="quarter" idx="12"/>
          </p:nvPr>
        </p:nvSpPr>
        <p:spPr/>
        <p:txBody>
          <a:bodyPr/>
          <a:lstStyle/>
          <a:p>
            <a:fld id="{A1C46E9E-A3B8-4956-B33E-DBE7EA92E039}"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86922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240CDB9-7454-419B-BF1A-D73E63A5D48F}" type="datetime1">
              <a:rPr lang="en-US" smtClean="0"/>
              <a:t>5/16/2024</a:t>
            </a:fld>
            <a:endParaRPr lang="en-US"/>
          </a:p>
        </p:txBody>
      </p:sp>
      <p:sp>
        <p:nvSpPr>
          <p:cNvPr id="6" name="Footer Placeholder 5"/>
          <p:cNvSpPr>
            <a:spLocks noGrp="1"/>
          </p:cNvSpPr>
          <p:nvPr>
            <p:ph type="ftr" sz="quarter" idx="11"/>
          </p:nvPr>
        </p:nvSpPr>
        <p:spPr/>
        <p:txBody>
          <a:bodyPr/>
          <a:lstStyle/>
          <a:p>
            <a:r>
              <a:rPr lang="en-US"/>
              <a:t>DR. WAHAB                                                                                        Deep Learning</a:t>
            </a:r>
          </a:p>
        </p:txBody>
      </p:sp>
      <p:sp>
        <p:nvSpPr>
          <p:cNvPr id="7" name="Slide Number Placeholder 6"/>
          <p:cNvSpPr>
            <a:spLocks noGrp="1"/>
          </p:cNvSpPr>
          <p:nvPr>
            <p:ph type="sldNum" sz="quarter" idx="12"/>
          </p:nvPr>
        </p:nvSpPr>
        <p:spPr/>
        <p:txBody>
          <a:bodyPr/>
          <a:lstStyle/>
          <a:p>
            <a:fld id="{A1C46E9E-A3B8-4956-B33E-DBE7EA92E039}" type="slidenum">
              <a:rPr lang="en-US" smtClean="0"/>
              <a:t>‹#›</a:t>
            </a:fld>
            <a:endParaRPr lang="en-US"/>
          </a:p>
        </p:txBody>
      </p:sp>
    </p:spTree>
    <p:extLst>
      <p:ext uri="{BB962C8B-B14F-4D97-AF65-F5344CB8AC3E}">
        <p14:creationId xmlns:p14="http://schemas.microsoft.com/office/powerpoint/2010/main" val="7952265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3C9A975-5ACD-4021-8357-56510557A4B6}" type="datetime1">
              <a:rPr lang="en-US" smtClean="0"/>
              <a:t>5/16/2024</a:t>
            </a:fld>
            <a:endParaRPr lang="en-US"/>
          </a:p>
        </p:txBody>
      </p:sp>
      <p:sp>
        <p:nvSpPr>
          <p:cNvPr id="8" name="Footer Placeholder 7"/>
          <p:cNvSpPr>
            <a:spLocks noGrp="1"/>
          </p:cNvSpPr>
          <p:nvPr>
            <p:ph type="ftr" sz="quarter" idx="11"/>
          </p:nvPr>
        </p:nvSpPr>
        <p:spPr/>
        <p:txBody>
          <a:bodyPr/>
          <a:lstStyle/>
          <a:p>
            <a:r>
              <a:rPr lang="en-US"/>
              <a:t>DR. WAHAB                                                                                        Deep Learning</a:t>
            </a:r>
          </a:p>
        </p:txBody>
      </p:sp>
      <p:sp>
        <p:nvSpPr>
          <p:cNvPr id="9" name="Slide Number Placeholder 8"/>
          <p:cNvSpPr>
            <a:spLocks noGrp="1"/>
          </p:cNvSpPr>
          <p:nvPr>
            <p:ph type="sldNum" sz="quarter" idx="12"/>
          </p:nvPr>
        </p:nvSpPr>
        <p:spPr/>
        <p:txBody>
          <a:bodyPr/>
          <a:lstStyle/>
          <a:p>
            <a:fld id="{A1C46E9E-A3B8-4956-B33E-DBE7EA92E039}" type="slidenum">
              <a:rPr lang="en-US" smtClean="0"/>
              <a:t>‹#›</a:t>
            </a:fld>
            <a:endParaRPr lang="en-US"/>
          </a:p>
        </p:txBody>
      </p:sp>
    </p:spTree>
    <p:extLst>
      <p:ext uri="{BB962C8B-B14F-4D97-AF65-F5344CB8AC3E}">
        <p14:creationId xmlns:p14="http://schemas.microsoft.com/office/powerpoint/2010/main" val="13390979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2A57487-0225-4E9F-B330-2B8BF48E28D5}" type="datetime1">
              <a:rPr lang="en-US" smtClean="0"/>
              <a:t>5/16/2024</a:t>
            </a:fld>
            <a:endParaRPr lang="en-US"/>
          </a:p>
        </p:txBody>
      </p:sp>
      <p:sp>
        <p:nvSpPr>
          <p:cNvPr id="4" name="Footer Placeholder 3"/>
          <p:cNvSpPr>
            <a:spLocks noGrp="1"/>
          </p:cNvSpPr>
          <p:nvPr>
            <p:ph type="ftr" sz="quarter" idx="11"/>
          </p:nvPr>
        </p:nvSpPr>
        <p:spPr/>
        <p:txBody>
          <a:bodyPr/>
          <a:lstStyle/>
          <a:p>
            <a:r>
              <a:rPr lang="en-US"/>
              <a:t>DR. WAHAB                                                                                        Deep Learning</a:t>
            </a:r>
          </a:p>
        </p:txBody>
      </p:sp>
      <p:sp>
        <p:nvSpPr>
          <p:cNvPr id="5" name="Slide Number Placeholder 4"/>
          <p:cNvSpPr>
            <a:spLocks noGrp="1"/>
          </p:cNvSpPr>
          <p:nvPr>
            <p:ph type="sldNum" sz="quarter" idx="12"/>
          </p:nvPr>
        </p:nvSpPr>
        <p:spPr/>
        <p:txBody>
          <a:bodyPr/>
          <a:lstStyle/>
          <a:p>
            <a:fld id="{A1C46E9E-A3B8-4956-B33E-DBE7EA92E039}" type="slidenum">
              <a:rPr lang="en-US" smtClean="0"/>
              <a:t>‹#›</a:t>
            </a:fld>
            <a:endParaRPr lang="en-US"/>
          </a:p>
        </p:txBody>
      </p:sp>
    </p:spTree>
    <p:extLst>
      <p:ext uri="{BB962C8B-B14F-4D97-AF65-F5344CB8AC3E}">
        <p14:creationId xmlns:p14="http://schemas.microsoft.com/office/powerpoint/2010/main" val="31112508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805EEB2-8EDA-4361-BD17-510305077697}" type="datetime1">
              <a:rPr lang="en-US" smtClean="0"/>
              <a:t>5/16/2024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DR. WAHAB                                                                                        Deep Learning</a:t>
            </a:r>
          </a:p>
        </p:txBody>
      </p:sp>
      <p:sp>
        <p:nvSpPr>
          <p:cNvPr id="9" name="Slide Number Placeholder 8"/>
          <p:cNvSpPr>
            <a:spLocks noGrp="1"/>
          </p:cNvSpPr>
          <p:nvPr>
            <p:ph type="sldNum" sz="quarter" idx="12"/>
          </p:nvPr>
        </p:nvSpPr>
        <p:spPr/>
        <p:txBody>
          <a:bodyPr/>
          <a:lstStyle/>
          <a:p>
            <a:fld id="{A1C46E9E-A3B8-4956-B33E-DBE7EA92E039}" type="slidenum">
              <a:rPr lang="en-US" smtClean="0"/>
              <a:t>‹#›</a:t>
            </a:fld>
            <a:endParaRPr lang="en-US"/>
          </a:p>
        </p:txBody>
      </p:sp>
    </p:spTree>
    <p:extLst>
      <p:ext uri="{BB962C8B-B14F-4D97-AF65-F5344CB8AC3E}">
        <p14:creationId xmlns:p14="http://schemas.microsoft.com/office/powerpoint/2010/main" val="40275259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75E02523-64AF-4DCF-88F5-687A58DA5379}" type="datetime1">
              <a:rPr lang="en-US" smtClean="0"/>
              <a:t>5/16/2024</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DR. WAHAB                                                                                        Deep Learning</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A1C46E9E-A3B8-4956-B33E-DBE7EA92E039}" type="slidenum">
              <a:rPr lang="en-US" smtClean="0"/>
              <a:t>‹#›</a:t>
            </a:fld>
            <a:endParaRPr lang="en-US"/>
          </a:p>
        </p:txBody>
      </p:sp>
    </p:spTree>
    <p:extLst>
      <p:ext uri="{BB962C8B-B14F-4D97-AF65-F5344CB8AC3E}">
        <p14:creationId xmlns:p14="http://schemas.microsoft.com/office/powerpoint/2010/main" val="29769229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2616D57-7BB2-4728-AD73-80A608EB2D19}" type="datetime1">
              <a:rPr lang="en-US" smtClean="0"/>
              <a:t>5/16/2024</a:t>
            </a:fld>
            <a:endParaRPr lang="en-US"/>
          </a:p>
        </p:txBody>
      </p:sp>
      <p:sp>
        <p:nvSpPr>
          <p:cNvPr id="6" name="Footer Placeholder 5"/>
          <p:cNvSpPr>
            <a:spLocks noGrp="1"/>
          </p:cNvSpPr>
          <p:nvPr>
            <p:ph type="ftr" sz="quarter" idx="11"/>
          </p:nvPr>
        </p:nvSpPr>
        <p:spPr/>
        <p:txBody>
          <a:bodyPr/>
          <a:lstStyle/>
          <a:p>
            <a:r>
              <a:rPr lang="en-US"/>
              <a:t>DR. WAHAB                                                                                        Deep Learning</a:t>
            </a:r>
          </a:p>
        </p:txBody>
      </p:sp>
      <p:sp>
        <p:nvSpPr>
          <p:cNvPr id="7" name="Slide Number Placeholder 6"/>
          <p:cNvSpPr>
            <a:spLocks noGrp="1"/>
          </p:cNvSpPr>
          <p:nvPr>
            <p:ph type="sldNum" sz="quarter" idx="12"/>
          </p:nvPr>
        </p:nvSpPr>
        <p:spPr/>
        <p:txBody>
          <a:bodyPr/>
          <a:lstStyle/>
          <a:p>
            <a:fld id="{A1C46E9E-A3B8-4956-B33E-DBE7EA92E039}" type="slidenum">
              <a:rPr lang="en-US" smtClean="0"/>
              <a:t>‹#›</a:t>
            </a:fld>
            <a:endParaRPr lang="en-US"/>
          </a:p>
        </p:txBody>
      </p:sp>
    </p:spTree>
    <p:extLst>
      <p:ext uri="{BB962C8B-B14F-4D97-AF65-F5344CB8AC3E}">
        <p14:creationId xmlns:p14="http://schemas.microsoft.com/office/powerpoint/2010/main" val="17526849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CFDBB7EC-0D3C-4D1B-ABA5-32DDAF61B371}" type="datetime1">
              <a:rPr lang="en-US" smtClean="0"/>
              <a:t>5/16/2024</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DR. WAHAB                                                                                        Deep Learning</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A1C46E9E-A3B8-4956-B33E-DBE7EA92E039}"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9430709"/>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hf sldNum="0"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031C041A-91A1-4BCB-8A72-C2CF727810E7}"/>
              </a:ext>
            </a:extLst>
          </p:cNvPr>
          <p:cNvSpPr>
            <a:spLocks noGrp="1"/>
          </p:cNvSpPr>
          <p:nvPr>
            <p:ph type="title"/>
          </p:nvPr>
        </p:nvSpPr>
        <p:spPr>
          <a:xfrm>
            <a:off x="477078" y="516835"/>
            <a:ext cx="3100136" cy="2103875"/>
          </a:xfrm>
        </p:spPr>
        <p:txBody>
          <a:bodyPr>
            <a:normAutofit/>
          </a:bodyPr>
          <a:lstStyle/>
          <a:p>
            <a:endParaRPr lang="en-US" sz="3600"/>
          </a:p>
        </p:txBody>
      </p:sp>
      <p:cxnSp>
        <p:nvCxnSpPr>
          <p:cNvPr id="21" name="Straight Connector 20">
            <a:extLst>
              <a:ext uri="{FF2B5EF4-FFF2-40B4-BE49-F238E27FC236}">
                <a16:creationId xmlns:a16="http://schemas.microsoft.com/office/drawing/2014/main" xmlns="" id="{5A0A5CF6-407C-4691-8122-49DF69D0020D}"/>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590927" y="2633962"/>
            <a:ext cx="274320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xmlns="" id="{89F430DC-F9C1-4FEE-A3FC-94074723C68E}"/>
              </a:ext>
            </a:extLst>
          </p:cNvPr>
          <p:cNvSpPr>
            <a:spLocks noGrp="1"/>
          </p:cNvSpPr>
          <p:nvPr>
            <p:ph idx="1"/>
          </p:nvPr>
        </p:nvSpPr>
        <p:spPr>
          <a:xfrm>
            <a:off x="492371" y="2736574"/>
            <a:ext cx="3084844" cy="3366047"/>
          </a:xfrm>
        </p:spPr>
        <p:txBody>
          <a:bodyPr>
            <a:normAutofit/>
          </a:bodyPr>
          <a:lstStyle/>
          <a:p>
            <a:endParaRPr lang="en-US" sz="1500"/>
          </a:p>
        </p:txBody>
      </p:sp>
      <p:sp>
        <p:nvSpPr>
          <p:cNvPr id="4" name="Footer Placeholder 3">
            <a:extLst>
              <a:ext uri="{FF2B5EF4-FFF2-40B4-BE49-F238E27FC236}">
                <a16:creationId xmlns:a16="http://schemas.microsoft.com/office/drawing/2014/main" xmlns="" id="{6A0E75EF-95CA-4777-AE9B-A47C0EF0AA53}"/>
              </a:ext>
            </a:extLst>
          </p:cNvPr>
          <p:cNvSpPr>
            <a:spLocks noGrp="1"/>
          </p:cNvSpPr>
          <p:nvPr>
            <p:ph type="ftr" sz="quarter" idx="11"/>
          </p:nvPr>
        </p:nvSpPr>
        <p:spPr>
          <a:xfrm>
            <a:off x="435429" y="6459785"/>
            <a:ext cx="3141785" cy="365125"/>
          </a:xfrm>
        </p:spPr>
        <p:txBody>
          <a:bodyPr>
            <a:normAutofit/>
          </a:bodyPr>
          <a:lstStyle/>
          <a:p>
            <a:pPr algn="l">
              <a:lnSpc>
                <a:spcPct val="90000"/>
              </a:lnSpc>
              <a:spcAft>
                <a:spcPts val="600"/>
              </a:spcAft>
            </a:pPr>
            <a:r>
              <a:rPr lang="en-US">
                <a:solidFill>
                  <a:schemeClr val="tx1">
                    <a:lumMod val="75000"/>
                    <a:lumOff val="25000"/>
                  </a:schemeClr>
                </a:solidFill>
              </a:rPr>
              <a:t>DR. WAHAB                                                                                        Deep Learning</a:t>
            </a:r>
          </a:p>
        </p:txBody>
      </p:sp>
      <p:sp>
        <p:nvSpPr>
          <p:cNvPr id="13" name="TextBox 12">
            <a:extLst>
              <a:ext uri="{FF2B5EF4-FFF2-40B4-BE49-F238E27FC236}">
                <a16:creationId xmlns:a16="http://schemas.microsoft.com/office/drawing/2014/main" xmlns="" id="{B90E4773-CE47-41DA-B2F4-25C83334316C}"/>
              </a:ext>
            </a:extLst>
          </p:cNvPr>
          <p:cNvSpPr txBox="1"/>
          <p:nvPr/>
        </p:nvSpPr>
        <p:spPr>
          <a:xfrm>
            <a:off x="7579310" y="5834"/>
            <a:ext cx="4494321" cy="369332"/>
          </a:xfrm>
          <a:prstGeom prst="rect">
            <a:avLst/>
          </a:prstGeom>
          <a:noFill/>
        </p:spPr>
        <p:txBody>
          <a:bodyPr wrap="square">
            <a:spAutoFit/>
          </a:bodyPr>
          <a:lstStyle/>
          <a:p>
            <a:r>
              <a:rPr lang="en-US" b="0" i="0" dirty="0">
                <a:solidFill>
                  <a:schemeClr val="bg1"/>
                </a:solidFill>
                <a:effectLst/>
                <a:latin typeface="TwitterChirp"/>
              </a:rPr>
              <a:t>Hedgehog Rock</a:t>
            </a:r>
            <a:endParaRPr lang="en-US" dirty="0">
              <a:solidFill>
                <a:schemeClr val="bg1"/>
              </a:solidFill>
            </a:endParaRPr>
          </a:p>
        </p:txBody>
      </p:sp>
      <p:pic>
        <p:nvPicPr>
          <p:cNvPr id="1026" name="Picture 2" descr="Visual search query image">
            <a:extLst>
              <a:ext uri="{FF2B5EF4-FFF2-40B4-BE49-F238E27FC236}">
                <a16:creationId xmlns:a16="http://schemas.microsoft.com/office/drawing/2014/main" xmlns="" id="{E7C1592F-37B6-451E-93AD-1AAE8CB9F0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5240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27266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C6FA176-E58C-4143-BD59-28EC301B683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xmlns="" id="{999E6734-9F88-4553-81E5-040763C741E5}"/>
              </a:ext>
            </a:extLst>
          </p:cNvPr>
          <p:cNvSpPr>
            <a:spLocks noGrp="1"/>
          </p:cNvSpPr>
          <p:nvPr>
            <p:ph idx="1"/>
          </p:nvPr>
        </p:nvSpPr>
        <p:spPr/>
        <p:txBody>
          <a:bodyPr/>
          <a:lstStyle/>
          <a:p>
            <a:endParaRPr lang="en-US" dirty="0"/>
          </a:p>
        </p:txBody>
      </p:sp>
      <p:sp>
        <p:nvSpPr>
          <p:cNvPr id="4" name="Footer Placeholder 3">
            <a:extLst>
              <a:ext uri="{FF2B5EF4-FFF2-40B4-BE49-F238E27FC236}">
                <a16:creationId xmlns:a16="http://schemas.microsoft.com/office/drawing/2014/main" xmlns="" id="{B043DEA9-86F2-45AA-AD8A-17733AC67C6D}"/>
              </a:ext>
            </a:extLst>
          </p:cNvPr>
          <p:cNvSpPr>
            <a:spLocks noGrp="1"/>
          </p:cNvSpPr>
          <p:nvPr>
            <p:ph type="ftr" sz="quarter" idx="11"/>
          </p:nvPr>
        </p:nvSpPr>
        <p:spPr/>
        <p:txBody>
          <a:bodyPr/>
          <a:lstStyle/>
          <a:p>
            <a:r>
              <a:rPr lang="en-US"/>
              <a:t>DR. WAHAB                                                                                        Deep Learning</a:t>
            </a:r>
          </a:p>
        </p:txBody>
      </p:sp>
      <p:pic>
        <p:nvPicPr>
          <p:cNvPr id="5" name="Picture 4" descr="An Illustrated Guide to Artificial Neural Networks | by Fahmi Nurfikri |  Towards Data Science">
            <a:extLst>
              <a:ext uri="{FF2B5EF4-FFF2-40B4-BE49-F238E27FC236}">
                <a16:creationId xmlns:a16="http://schemas.microsoft.com/office/drawing/2014/main" xmlns="" id="{DDDF088C-1E1D-4BD9-88CF-B88FFE2A76BE}"/>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1644958" y="1737360"/>
            <a:ext cx="7898537" cy="36535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15836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124561D-ED35-4378-899E-CC93BD43631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xmlns="" id="{49A94201-90B3-4AF1-9C34-A8CBB3065C28}"/>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xmlns="" id="{92FBAFAE-86F4-478A-8D3E-3127E68068D8}"/>
              </a:ext>
            </a:extLst>
          </p:cNvPr>
          <p:cNvSpPr>
            <a:spLocks noGrp="1"/>
          </p:cNvSpPr>
          <p:nvPr>
            <p:ph type="ftr" sz="quarter" idx="11"/>
          </p:nvPr>
        </p:nvSpPr>
        <p:spPr/>
        <p:txBody>
          <a:bodyPr/>
          <a:lstStyle/>
          <a:p>
            <a:r>
              <a:rPr lang="en-US"/>
              <a:t>DR. WAHAB                                                                                        Deep Learning</a:t>
            </a:r>
          </a:p>
        </p:txBody>
      </p:sp>
      <p:pic>
        <p:nvPicPr>
          <p:cNvPr id="3074" name="Picture 2" descr="Neural Networks Hyperparameter tuning in tensorflow 2.0 | by SiDdhartha |  ML Book | Medium">
            <a:extLst>
              <a:ext uri="{FF2B5EF4-FFF2-40B4-BE49-F238E27FC236}">
                <a16:creationId xmlns:a16="http://schemas.microsoft.com/office/drawing/2014/main" xmlns="" id="{EFE2C495-44E4-4D38-83E7-86632AB91BCF}"/>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381000" y="0"/>
            <a:ext cx="11430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13551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7A0159-0CAD-4B5F-83EA-8FCC0DA7E56B}"/>
              </a:ext>
            </a:extLst>
          </p:cNvPr>
          <p:cNvSpPr>
            <a:spLocks noGrp="1"/>
          </p:cNvSpPr>
          <p:nvPr>
            <p:ph type="title"/>
          </p:nvPr>
        </p:nvSpPr>
        <p:spPr/>
        <p:txBody>
          <a:bodyPr/>
          <a:lstStyle/>
          <a:p>
            <a:r>
              <a:rPr lang="en-US" dirty="0"/>
              <a:t>Backpropagation</a:t>
            </a:r>
          </a:p>
        </p:txBody>
      </p:sp>
      <p:sp>
        <p:nvSpPr>
          <p:cNvPr id="3" name="Content Placeholder 2">
            <a:extLst>
              <a:ext uri="{FF2B5EF4-FFF2-40B4-BE49-F238E27FC236}">
                <a16:creationId xmlns:a16="http://schemas.microsoft.com/office/drawing/2014/main" xmlns="" id="{909C9368-4B17-44B2-A8CE-10B9E631FE69}"/>
              </a:ext>
            </a:extLst>
          </p:cNvPr>
          <p:cNvSpPr>
            <a:spLocks noGrp="1"/>
          </p:cNvSpPr>
          <p:nvPr>
            <p:ph idx="1"/>
          </p:nvPr>
        </p:nvSpPr>
        <p:spPr/>
        <p:txBody>
          <a:bodyPr/>
          <a:lstStyle/>
          <a:p>
            <a:r>
              <a:rPr lang="en-US" sz="2400" b="1" dirty="0">
                <a:solidFill>
                  <a:srgbClr val="0070C0"/>
                </a:solidFill>
              </a:rPr>
              <a:t>“How does backpropagation work?” </a:t>
            </a:r>
          </a:p>
          <a:p>
            <a:pPr>
              <a:buFont typeface="Wingdings" panose="05000000000000000000" pitchFamily="2" charset="2"/>
              <a:buChar char="Ø"/>
            </a:pPr>
            <a:r>
              <a:rPr lang="en-US" dirty="0"/>
              <a:t>Backpropagation learns by iteratively processing a data set of training tuples, comparing the network’s prediction for each tuple with the actual known target value. </a:t>
            </a:r>
          </a:p>
          <a:p>
            <a:pPr>
              <a:buFont typeface="Wingdings" panose="05000000000000000000" pitchFamily="2" charset="2"/>
              <a:buChar char="Ø"/>
            </a:pPr>
            <a:r>
              <a:rPr lang="en-US" dirty="0"/>
              <a:t>The target value may be the known class label of the training tuple (for classification problems) or a continuous value (for numeric prediction).</a:t>
            </a:r>
          </a:p>
          <a:p>
            <a:pPr>
              <a:buFont typeface="Wingdings" panose="05000000000000000000" pitchFamily="2" charset="2"/>
              <a:buChar char="Ø"/>
            </a:pPr>
            <a:endParaRPr lang="en-US" dirty="0"/>
          </a:p>
        </p:txBody>
      </p:sp>
      <p:sp>
        <p:nvSpPr>
          <p:cNvPr id="4" name="Footer Placeholder 3">
            <a:extLst>
              <a:ext uri="{FF2B5EF4-FFF2-40B4-BE49-F238E27FC236}">
                <a16:creationId xmlns:a16="http://schemas.microsoft.com/office/drawing/2014/main" xmlns="" id="{8FAA85F9-BCB4-46C8-8D53-7E7FE5EEB591}"/>
              </a:ext>
            </a:extLst>
          </p:cNvPr>
          <p:cNvSpPr>
            <a:spLocks noGrp="1"/>
          </p:cNvSpPr>
          <p:nvPr>
            <p:ph type="ftr" sz="quarter" idx="11"/>
          </p:nvPr>
        </p:nvSpPr>
        <p:spPr/>
        <p:txBody>
          <a:bodyPr/>
          <a:lstStyle/>
          <a:p>
            <a:r>
              <a:rPr lang="en-US"/>
              <a:t>DR. WAHAB                                                                                        Deep Learning</a:t>
            </a:r>
          </a:p>
        </p:txBody>
      </p:sp>
    </p:spTree>
    <p:extLst>
      <p:ext uri="{BB962C8B-B14F-4D97-AF65-F5344CB8AC3E}">
        <p14:creationId xmlns:p14="http://schemas.microsoft.com/office/powerpoint/2010/main" val="7464828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7C9EE7B-2D27-4979-95A6-11859E457966}"/>
              </a:ext>
            </a:extLst>
          </p:cNvPr>
          <p:cNvSpPr>
            <a:spLocks noGrp="1"/>
          </p:cNvSpPr>
          <p:nvPr>
            <p:ph type="title"/>
          </p:nvPr>
        </p:nvSpPr>
        <p:spPr/>
        <p:txBody>
          <a:bodyPr/>
          <a:lstStyle/>
          <a:p>
            <a:r>
              <a:rPr lang="en-US" dirty="0"/>
              <a:t>Backpropagation</a:t>
            </a:r>
          </a:p>
        </p:txBody>
      </p:sp>
      <p:sp>
        <p:nvSpPr>
          <p:cNvPr id="3" name="Content Placeholder 2">
            <a:extLst>
              <a:ext uri="{FF2B5EF4-FFF2-40B4-BE49-F238E27FC236}">
                <a16:creationId xmlns:a16="http://schemas.microsoft.com/office/drawing/2014/main" xmlns="" id="{3F99E110-4E48-422E-B308-217AF23592D5}"/>
              </a:ext>
            </a:extLst>
          </p:cNvPr>
          <p:cNvSpPr>
            <a:spLocks noGrp="1"/>
          </p:cNvSpPr>
          <p:nvPr>
            <p:ph idx="1"/>
          </p:nvPr>
        </p:nvSpPr>
        <p:spPr/>
        <p:txBody>
          <a:bodyPr/>
          <a:lstStyle/>
          <a:p>
            <a:r>
              <a:rPr lang="en-US" dirty="0"/>
              <a:t>For each training tuple, the weights are modified so as to minimize the mean-squared error between the network’s prediction and the actual target value. </a:t>
            </a:r>
          </a:p>
          <a:p>
            <a:r>
              <a:rPr lang="en-US" dirty="0"/>
              <a:t>These modifications are made in the “backwards” direction (i.e., from the output layer) through each hidden layer down to the first hidden layer (hence the name backpropagation).</a:t>
            </a:r>
          </a:p>
          <a:p>
            <a:r>
              <a:rPr lang="en-US"/>
              <a:t>Although it is not guaranteed, in general the weights will eventually converge, and the learning process stops.</a:t>
            </a:r>
            <a:endParaRPr lang="en-US" dirty="0"/>
          </a:p>
        </p:txBody>
      </p:sp>
      <p:sp>
        <p:nvSpPr>
          <p:cNvPr id="4" name="Footer Placeholder 3">
            <a:extLst>
              <a:ext uri="{FF2B5EF4-FFF2-40B4-BE49-F238E27FC236}">
                <a16:creationId xmlns:a16="http://schemas.microsoft.com/office/drawing/2014/main" xmlns="" id="{D082A314-3E18-4C19-999F-1EC7E8A03564}"/>
              </a:ext>
            </a:extLst>
          </p:cNvPr>
          <p:cNvSpPr>
            <a:spLocks noGrp="1"/>
          </p:cNvSpPr>
          <p:nvPr>
            <p:ph type="ftr" sz="quarter" idx="11"/>
          </p:nvPr>
        </p:nvSpPr>
        <p:spPr/>
        <p:txBody>
          <a:bodyPr/>
          <a:lstStyle/>
          <a:p>
            <a:r>
              <a:rPr lang="en-US"/>
              <a:t>DR. WAHAB                                                                                        Deep Learning</a:t>
            </a:r>
          </a:p>
        </p:txBody>
      </p:sp>
      <p:pic>
        <p:nvPicPr>
          <p:cNvPr id="5" name="Picture 4" descr="Neural networks GIFs - Get the best gif on GIFER">
            <a:extLst>
              <a:ext uri="{FF2B5EF4-FFF2-40B4-BE49-F238E27FC236}">
                <a16:creationId xmlns:a16="http://schemas.microsoft.com/office/drawing/2014/main" xmlns="" id="{825A4991-90EF-4750-87CD-B1B6A3828413}"/>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4554243" y="3621000"/>
            <a:ext cx="5367528" cy="28387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04854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5F5E33F-6ADF-4CF2-9597-5997601C8A3B}"/>
              </a:ext>
            </a:extLst>
          </p:cNvPr>
          <p:cNvSpPr>
            <a:spLocks noGrp="1"/>
          </p:cNvSpPr>
          <p:nvPr>
            <p:ph type="title"/>
          </p:nvPr>
        </p:nvSpPr>
        <p:spPr/>
        <p:txBody>
          <a:bodyPr/>
          <a:lstStyle/>
          <a:p>
            <a:r>
              <a:rPr lang="en-US" dirty="0"/>
              <a:t>Backpropagation</a:t>
            </a:r>
          </a:p>
        </p:txBody>
      </p:sp>
      <p:sp>
        <p:nvSpPr>
          <p:cNvPr id="3" name="Content Placeholder 2">
            <a:extLst>
              <a:ext uri="{FF2B5EF4-FFF2-40B4-BE49-F238E27FC236}">
                <a16:creationId xmlns:a16="http://schemas.microsoft.com/office/drawing/2014/main" xmlns="" id="{06CE5790-D1BC-46E2-8C1D-96D0A4A960D7}"/>
              </a:ext>
            </a:extLst>
          </p:cNvPr>
          <p:cNvSpPr>
            <a:spLocks noGrp="1"/>
          </p:cNvSpPr>
          <p:nvPr>
            <p:ph idx="1"/>
          </p:nvPr>
        </p:nvSpPr>
        <p:spPr/>
        <p:txBody>
          <a:bodyPr/>
          <a:lstStyle/>
          <a:p>
            <a:r>
              <a:rPr lang="en-US" b="1" dirty="0">
                <a:solidFill>
                  <a:srgbClr val="0070C0"/>
                </a:solidFill>
              </a:rPr>
              <a:t>1. Initialize the weights:</a:t>
            </a:r>
          </a:p>
          <a:p>
            <a:pPr>
              <a:buFont typeface="Wingdings" panose="05000000000000000000" pitchFamily="2" charset="2"/>
              <a:buChar char="Ø"/>
            </a:pPr>
            <a:r>
              <a:rPr lang="en-US" dirty="0"/>
              <a:t>The weights in the network are initialized to small random numbers (e.g., ranging from −1.0 to 1.0, or −0.5 to 0.5). </a:t>
            </a:r>
          </a:p>
          <a:p>
            <a:pPr>
              <a:buFont typeface="Wingdings" panose="05000000000000000000" pitchFamily="2" charset="2"/>
              <a:buChar char="Ø"/>
            </a:pPr>
            <a:r>
              <a:rPr lang="en-US" dirty="0"/>
              <a:t>Each unit has a bias associated with it. </a:t>
            </a:r>
          </a:p>
          <a:p>
            <a:pPr>
              <a:buFont typeface="Wingdings" panose="05000000000000000000" pitchFamily="2" charset="2"/>
              <a:buChar char="Ø"/>
            </a:pPr>
            <a:r>
              <a:rPr lang="en-US" dirty="0"/>
              <a:t>The biases are similarly initialized to small random numbers. </a:t>
            </a:r>
          </a:p>
          <a:p>
            <a:pPr>
              <a:buFont typeface="Wingdings" panose="05000000000000000000" pitchFamily="2" charset="2"/>
              <a:buChar char="Ø"/>
            </a:pPr>
            <a:r>
              <a:rPr lang="en-US" dirty="0"/>
              <a:t>Each training tuple, X, is processed by the following steps</a:t>
            </a:r>
          </a:p>
        </p:txBody>
      </p:sp>
      <p:sp>
        <p:nvSpPr>
          <p:cNvPr id="4" name="Footer Placeholder 3">
            <a:extLst>
              <a:ext uri="{FF2B5EF4-FFF2-40B4-BE49-F238E27FC236}">
                <a16:creationId xmlns:a16="http://schemas.microsoft.com/office/drawing/2014/main" xmlns="" id="{C0C2D121-461E-4C49-A17A-C76566C0A2B1}"/>
              </a:ext>
            </a:extLst>
          </p:cNvPr>
          <p:cNvSpPr>
            <a:spLocks noGrp="1"/>
          </p:cNvSpPr>
          <p:nvPr>
            <p:ph type="ftr" sz="quarter" idx="11"/>
          </p:nvPr>
        </p:nvSpPr>
        <p:spPr/>
        <p:txBody>
          <a:bodyPr/>
          <a:lstStyle/>
          <a:p>
            <a:r>
              <a:rPr lang="en-US"/>
              <a:t>DR. WAHAB                                                                                        Deep Learning</a:t>
            </a:r>
          </a:p>
        </p:txBody>
      </p:sp>
    </p:spTree>
    <p:extLst>
      <p:ext uri="{BB962C8B-B14F-4D97-AF65-F5344CB8AC3E}">
        <p14:creationId xmlns:p14="http://schemas.microsoft.com/office/powerpoint/2010/main" val="13458317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64BFEAC-916B-4438-B68A-EAB6D0B4F6D4}"/>
              </a:ext>
            </a:extLst>
          </p:cNvPr>
          <p:cNvSpPr>
            <a:spLocks noGrp="1"/>
          </p:cNvSpPr>
          <p:nvPr>
            <p:ph type="title"/>
          </p:nvPr>
        </p:nvSpPr>
        <p:spPr/>
        <p:txBody>
          <a:bodyPr/>
          <a:lstStyle/>
          <a:p>
            <a:r>
              <a:rPr lang="en-US" dirty="0"/>
              <a:t>Backpropagation</a:t>
            </a:r>
          </a:p>
        </p:txBody>
      </p:sp>
      <p:sp>
        <p:nvSpPr>
          <p:cNvPr id="3" name="Content Placeholder 2">
            <a:extLst>
              <a:ext uri="{FF2B5EF4-FFF2-40B4-BE49-F238E27FC236}">
                <a16:creationId xmlns:a16="http://schemas.microsoft.com/office/drawing/2014/main" xmlns="" id="{77FFB5C9-E0F9-48AB-ABD1-0F9B978AE1CF}"/>
              </a:ext>
            </a:extLst>
          </p:cNvPr>
          <p:cNvSpPr>
            <a:spLocks noGrp="1"/>
          </p:cNvSpPr>
          <p:nvPr>
            <p:ph idx="1"/>
          </p:nvPr>
        </p:nvSpPr>
        <p:spPr/>
        <p:txBody>
          <a:bodyPr/>
          <a:lstStyle/>
          <a:p>
            <a:r>
              <a:rPr lang="en-US" b="1" dirty="0">
                <a:solidFill>
                  <a:srgbClr val="0070C0"/>
                </a:solidFill>
              </a:rPr>
              <a:t>2. Propagate the inputs forward:</a:t>
            </a:r>
          </a:p>
          <a:p>
            <a:pPr>
              <a:buFont typeface="Wingdings" panose="05000000000000000000" pitchFamily="2" charset="2"/>
              <a:buChar char="Ø"/>
            </a:pPr>
            <a:r>
              <a:rPr lang="en-US" dirty="0"/>
              <a:t>First, the training tuple is fed to the network’s input layer. </a:t>
            </a:r>
          </a:p>
          <a:p>
            <a:pPr>
              <a:buFont typeface="Wingdings" panose="05000000000000000000" pitchFamily="2" charset="2"/>
              <a:buChar char="Ø"/>
            </a:pPr>
            <a:r>
              <a:rPr lang="en-US" dirty="0"/>
              <a:t>The inputs pass through the input units, unchanged. </a:t>
            </a:r>
          </a:p>
          <a:p>
            <a:pPr>
              <a:buFont typeface="Wingdings" panose="05000000000000000000" pitchFamily="2" charset="2"/>
              <a:buChar char="Ø"/>
            </a:pPr>
            <a:r>
              <a:rPr lang="en-US" dirty="0"/>
              <a:t>That is, for an input unit, j, its output, </a:t>
            </a:r>
            <a:r>
              <a:rPr lang="en-US" dirty="0" err="1"/>
              <a:t>Oj</a:t>
            </a:r>
            <a:r>
              <a:rPr lang="en-US" dirty="0"/>
              <a:t> , is equal to its input value, </a:t>
            </a:r>
            <a:r>
              <a:rPr lang="en-US" dirty="0" err="1"/>
              <a:t>Ij</a:t>
            </a:r>
            <a:r>
              <a:rPr lang="en-US" dirty="0"/>
              <a:t> .</a:t>
            </a:r>
          </a:p>
          <a:p>
            <a:pPr>
              <a:buFont typeface="Wingdings" panose="05000000000000000000" pitchFamily="2" charset="2"/>
              <a:buChar char="Ø"/>
            </a:pPr>
            <a:r>
              <a:rPr lang="en-US" dirty="0"/>
              <a:t> Next, the net input and output of each unit in the hidden and output layers are computed.</a:t>
            </a:r>
            <a:endParaRPr lang="en-US" b="1" dirty="0">
              <a:solidFill>
                <a:srgbClr val="0070C0"/>
              </a:solidFill>
            </a:endParaRPr>
          </a:p>
        </p:txBody>
      </p:sp>
      <p:sp>
        <p:nvSpPr>
          <p:cNvPr id="4" name="Footer Placeholder 3">
            <a:extLst>
              <a:ext uri="{FF2B5EF4-FFF2-40B4-BE49-F238E27FC236}">
                <a16:creationId xmlns:a16="http://schemas.microsoft.com/office/drawing/2014/main" xmlns="" id="{D585AE6C-BCEC-4BC4-8C66-3223EF18ECFC}"/>
              </a:ext>
            </a:extLst>
          </p:cNvPr>
          <p:cNvSpPr>
            <a:spLocks noGrp="1"/>
          </p:cNvSpPr>
          <p:nvPr>
            <p:ph type="ftr" sz="quarter" idx="11"/>
          </p:nvPr>
        </p:nvSpPr>
        <p:spPr/>
        <p:txBody>
          <a:bodyPr/>
          <a:lstStyle/>
          <a:p>
            <a:r>
              <a:rPr lang="en-US"/>
              <a:t>DR. WAHAB                                                                                        Deep Learning</a:t>
            </a:r>
          </a:p>
        </p:txBody>
      </p:sp>
    </p:spTree>
    <p:extLst>
      <p:ext uri="{BB962C8B-B14F-4D97-AF65-F5344CB8AC3E}">
        <p14:creationId xmlns:p14="http://schemas.microsoft.com/office/powerpoint/2010/main" val="17387409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1CCAC2C-1E27-4554-825B-C9632F910F01}"/>
              </a:ext>
            </a:extLst>
          </p:cNvPr>
          <p:cNvSpPr>
            <a:spLocks noGrp="1"/>
          </p:cNvSpPr>
          <p:nvPr>
            <p:ph type="title"/>
          </p:nvPr>
        </p:nvSpPr>
        <p:spPr/>
        <p:txBody>
          <a:bodyPr/>
          <a:lstStyle/>
          <a:p>
            <a:r>
              <a:rPr lang="en-US" dirty="0"/>
              <a:t>Backpropagation</a:t>
            </a:r>
          </a:p>
        </p:txBody>
      </p:sp>
      <p:sp>
        <p:nvSpPr>
          <p:cNvPr id="3" name="Content Placeholder 2">
            <a:extLst>
              <a:ext uri="{FF2B5EF4-FFF2-40B4-BE49-F238E27FC236}">
                <a16:creationId xmlns:a16="http://schemas.microsoft.com/office/drawing/2014/main" xmlns="" id="{8EA51FB8-108A-46C8-8E9A-90C4078EB910}"/>
              </a:ext>
            </a:extLst>
          </p:cNvPr>
          <p:cNvSpPr>
            <a:spLocks noGrp="1"/>
          </p:cNvSpPr>
          <p:nvPr>
            <p:ph idx="1"/>
          </p:nvPr>
        </p:nvSpPr>
        <p:spPr/>
        <p:txBody>
          <a:bodyPr/>
          <a:lstStyle/>
          <a:p>
            <a:r>
              <a:rPr lang="en-US" dirty="0"/>
              <a:t>The net input to a unit in the hidden or output layers is computed as a linear combination of its inputs.</a:t>
            </a:r>
          </a:p>
        </p:txBody>
      </p:sp>
      <p:sp>
        <p:nvSpPr>
          <p:cNvPr id="4" name="Footer Placeholder 3">
            <a:extLst>
              <a:ext uri="{FF2B5EF4-FFF2-40B4-BE49-F238E27FC236}">
                <a16:creationId xmlns:a16="http://schemas.microsoft.com/office/drawing/2014/main" xmlns="" id="{4B0ED05C-D549-4A88-AFC1-3E9F712F9F77}"/>
              </a:ext>
            </a:extLst>
          </p:cNvPr>
          <p:cNvSpPr>
            <a:spLocks noGrp="1"/>
          </p:cNvSpPr>
          <p:nvPr>
            <p:ph type="ftr" sz="quarter" idx="11"/>
          </p:nvPr>
        </p:nvSpPr>
        <p:spPr/>
        <p:txBody>
          <a:bodyPr/>
          <a:lstStyle/>
          <a:p>
            <a:r>
              <a:rPr lang="en-US"/>
              <a:t>DR. WAHAB                                                                                        Deep Learning</a:t>
            </a:r>
          </a:p>
        </p:txBody>
      </p:sp>
      <p:pic>
        <p:nvPicPr>
          <p:cNvPr id="5" name="Picture 2" descr="An Illustrated Guide to Artificial Neural Networks | by Fahmi Nurfikri |  Towards Data Science">
            <a:extLst>
              <a:ext uri="{FF2B5EF4-FFF2-40B4-BE49-F238E27FC236}">
                <a16:creationId xmlns:a16="http://schemas.microsoft.com/office/drawing/2014/main" xmlns="" id="{C13D57B4-8E4B-4AFB-8785-D911EB3A4F20}"/>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449210" y="2579655"/>
            <a:ext cx="4717594" cy="328943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xmlns="" id="{693BC87E-A0A3-4766-8E27-46C7C51E9FA7}"/>
              </a:ext>
            </a:extLst>
          </p:cNvPr>
          <p:cNvPicPr>
            <a:picLocks noChangeAspect="1"/>
          </p:cNvPicPr>
          <p:nvPr/>
        </p:nvPicPr>
        <p:blipFill>
          <a:blip r:embed="rId3"/>
          <a:stretch>
            <a:fillRect/>
          </a:stretch>
        </p:blipFill>
        <p:spPr>
          <a:xfrm>
            <a:off x="5814874" y="2881161"/>
            <a:ext cx="5144218" cy="2686425"/>
          </a:xfrm>
          <a:prstGeom prst="rect">
            <a:avLst/>
          </a:prstGeom>
        </p:spPr>
      </p:pic>
    </p:spTree>
    <p:extLst>
      <p:ext uri="{BB962C8B-B14F-4D97-AF65-F5344CB8AC3E}">
        <p14:creationId xmlns:p14="http://schemas.microsoft.com/office/powerpoint/2010/main" val="5034120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137CB34-5B74-480F-8184-37241D90AB89}"/>
              </a:ext>
            </a:extLst>
          </p:cNvPr>
          <p:cNvSpPr>
            <a:spLocks noGrp="1"/>
          </p:cNvSpPr>
          <p:nvPr>
            <p:ph type="title"/>
          </p:nvPr>
        </p:nvSpPr>
        <p:spPr/>
        <p:txBody>
          <a:bodyPr/>
          <a:lstStyle/>
          <a:p>
            <a:r>
              <a:rPr lang="en-US" dirty="0"/>
              <a:t>Backpropagation</a:t>
            </a:r>
          </a:p>
        </p:txBody>
      </p:sp>
      <p:sp>
        <p:nvSpPr>
          <p:cNvPr id="3" name="Content Placeholder 2">
            <a:extLst>
              <a:ext uri="{FF2B5EF4-FFF2-40B4-BE49-F238E27FC236}">
                <a16:creationId xmlns:a16="http://schemas.microsoft.com/office/drawing/2014/main" xmlns="" id="{19C45FD8-B7B7-4F68-AF2C-4F993E58A7C0}"/>
              </a:ext>
            </a:extLst>
          </p:cNvPr>
          <p:cNvSpPr>
            <a:spLocks noGrp="1"/>
          </p:cNvSpPr>
          <p:nvPr>
            <p:ph idx="1"/>
          </p:nvPr>
        </p:nvSpPr>
        <p:spPr/>
        <p:txBody>
          <a:bodyPr/>
          <a:lstStyle/>
          <a:p>
            <a:r>
              <a:rPr lang="en-US" dirty="0"/>
              <a:t>Given a unit, j in a hidden or output layer, the net input, </a:t>
            </a:r>
            <a:r>
              <a:rPr lang="en-US" dirty="0" err="1"/>
              <a:t>Ij</a:t>
            </a:r>
            <a:r>
              <a:rPr lang="en-US" dirty="0"/>
              <a:t> , to unit j is represented by the below formula</a:t>
            </a:r>
          </a:p>
          <a:p>
            <a:endParaRPr lang="en-US" dirty="0"/>
          </a:p>
          <a:p>
            <a:endParaRPr lang="en-US" dirty="0"/>
          </a:p>
          <a:p>
            <a:endParaRPr lang="en-US" dirty="0"/>
          </a:p>
          <a:p>
            <a:endParaRPr lang="en-US" dirty="0"/>
          </a:p>
          <a:p>
            <a:r>
              <a:rPr lang="en-US" dirty="0"/>
              <a:t>where </a:t>
            </a:r>
            <a:r>
              <a:rPr lang="en-US" dirty="0" err="1"/>
              <a:t>wij</a:t>
            </a:r>
            <a:r>
              <a:rPr lang="en-US" dirty="0"/>
              <a:t> is the weight of the connection from unit </a:t>
            </a:r>
            <a:r>
              <a:rPr lang="en-US" dirty="0" err="1"/>
              <a:t>i</a:t>
            </a:r>
            <a:r>
              <a:rPr lang="en-US" dirty="0"/>
              <a:t> in the previous layer to unit j; Oi is the output of unit </a:t>
            </a:r>
            <a:r>
              <a:rPr lang="en-US" dirty="0" err="1"/>
              <a:t>i</a:t>
            </a:r>
            <a:r>
              <a:rPr lang="en-US" dirty="0"/>
              <a:t> from the previous layer; and </a:t>
            </a:r>
            <a:r>
              <a:rPr lang="en-US" dirty="0" err="1"/>
              <a:t>θj</a:t>
            </a:r>
            <a:r>
              <a:rPr lang="en-US" dirty="0"/>
              <a:t> is the bias of the unit.</a:t>
            </a:r>
          </a:p>
        </p:txBody>
      </p:sp>
      <p:sp>
        <p:nvSpPr>
          <p:cNvPr id="4" name="Footer Placeholder 3">
            <a:extLst>
              <a:ext uri="{FF2B5EF4-FFF2-40B4-BE49-F238E27FC236}">
                <a16:creationId xmlns:a16="http://schemas.microsoft.com/office/drawing/2014/main" xmlns="" id="{DF72C1EC-8A98-4BB7-B87E-DE3E0EAD4321}"/>
              </a:ext>
            </a:extLst>
          </p:cNvPr>
          <p:cNvSpPr>
            <a:spLocks noGrp="1"/>
          </p:cNvSpPr>
          <p:nvPr>
            <p:ph type="ftr" sz="quarter" idx="11"/>
          </p:nvPr>
        </p:nvSpPr>
        <p:spPr/>
        <p:txBody>
          <a:bodyPr/>
          <a:lstStyle/>
          <a:p>
            <a:r>
              <a:rPr lang="en-US"/>
              <a:t>DR. WAHAB                                                                                        Deep Learning</a:t>
            </a:r>
          </a:p>
        </p:txBody>
      </p:sp>
      <p:pic>
        <p:nvPicPr>
          <p:cNvPr id="6" name="Picture 5">
            <a:extLst>
              <a:ext uri="{FF2B5EF4-FFF2-40B4-BE49-F238E27FC236}">
                <a16:creationId xmlns:a16="http://schemas.microsoft.com/office/drawing/2014/main" xmlns="" id="{0ADC04BB-B503-4BAA-9955-C8A80AE5B77A}"/>
              </a:ext>
            </a:extLst>
          </p:cNvPr>
          <p:cNvPicPr>
            <a:picLocks noChangeAspect="1"/>
          </p:cNvPicPr>
          <p:nvPr/>
        </p:nvPicPr>
        <p:blipFill>
          <a:blip r:embed="rId2"/>
          <a:stretch>
            <a:fillRect/>
          </a:stretch>
        </p:blipFill>
        <p:spPr>
          <a:xfrm>
            <a:off x="4762314" y="2847894"/>
            <a:ext cx="2667372" cy="1162212"/>
          </a:xfrm>
          <a:prstGeom prst="rect">
            <a:avLst/>
          </a:prstGeom>
        </p:spPr>
      </p:pic>
    </p:spTree>
    <p:extLst>
      <p:ext uri="{BB962C8B-B14F-4D97-AF65-F5344CB8AC3E}">
        <p14:creationId xmlns:p14="http://schemas.microsoft.com/office/powerpoint/2010/main" val="11243274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FC18D4D-B377-47BB-8D34-A62C5D9FC542}"/>
              </a:ext>
            </a:extLst>
          </p:cNvPr>
          <p:cNvSpPr>
            <a:spLocks noGrp="1"/>
          </p:cNvSpPr>
          <p:nvPr>
            <p:ph type="title"/>
          </p:nvPr>
        </p:nvSpPr>
        <p:spPr/>
        <p:txBody>
          <a:bodyPr/>
          <a:lstStyle/>
          <a:p>
            <a:r>
              <a:rPr lang="en-US" dirty="0"/>
              <a:t>Backpropagation</a:t>
            </a:r>
          </a:p>
        </p:txBody>
      </p:sp>
      <p:sp>
        <p:nvSpPr>
          <p:cNvPr id="3" name="Content Placeholder 2">
            <a:extLst>
              <a:ext uri="{FF2B5EF4-FFF2-40B4-BE49-F238E27FC236}">
                <a16:creationId xmlns:a16="http://schemas.microsoft.com/office/drawing/2014/main" xmlns="" id="{5606CFBB-D6E3-480C-989B-81062ED5484F}"/>
              </a:ext>
            </a:extLst>
          </p:cNvPr>
          <p:cNvSpPr>
            <a:spLocks noGrp="1"/>
          </p:cNvSpPr>
          <p:nvPr>
            <p:ph idx="1"/>
          </p:nvPr>
        </p:nvSpPr>
        <p:spPr/>
        <p:txBody>
          <a:bodyPr/>
          <a:lstStyle/>
          <a:p>
            <a:r>
              <a:rPr lang="en-US" dirty="0"/>
              <a:t>Each unit in the hidden and output layers takes its net input and then applies an activation function to it.</a:t>
            </a:r>
          </a:p>
          <a:p>
            <a:r>
              <a:rPr lang="en-US" dirty="0"/>
              <a:t>The logistic, or sigmoid, function is used. Given the net input </a:t>
            </a:r>
            <a:r>
              <a:rPr lang="en-US" dirty="0" err="1"/>
              <a:t>Ij</a:t>
            </a:r>
            <a:r>
              <a:rPr lang="en-US" dirty="0"/>
              <a:t> to unit j, then </a:t>
            </a:r>
            <a:r>
              <a:rPr lang="en-US" dirty="0" err="1"/>
              <a:t>Oj</a:t>
            </a:r>
            <a:r>
              <a:rPr lang="en-US" dirty="0"/>
              <a:t> , the output of unit j, is computed as </a:t>
            </a:r>
          </a:p>
          <a:p>
            <a:endParaRPr lang="en-US" dirty="0"/>
          </a:p>
          <a:p>
            <a:endParaRPr lang="en-US" dirty="0"/>
          </a:p>
          <a:p>
            <a:endParaRPr lang="en-US" dirty="0"/>
          </a:p>
          <a:p>
            <a:r>
              <a:rPr lang="en-US" dirty="0"/>
              <a:t>We compute the output values, </a:t>
            </a:r>
            <a:r>
              <a:rPr lang="en-US" dirty="0" err="1"/>
              <a:t>Oj</a:t>
            </a:r>
            <a:r>
              <a:rPr lang="en-US" dirty="0"/>
              <a:t> , for each hidden layer, up to and including the output layer, which gives the network’s prediction.</a:t>
            </a:r>
          </a:p>
          <a:p>
            <a:endParaRPr lang="en-US" dirty="0"/>
          </a:p>
        </p:txBody>
      </p:sp>
      <p:sp>
        <p:nvSpPr>
          <p:cNvPr id="4" name="Footer Placeholder 3">
            <a:extLst>
              <a:ext uri="{FF2B5EF4-FFF2-40B4-BE49-F238E27FC236}">
                <a16:creationId xmlns:a16="http://schemas.microsoft.com/office/drawing/2014/main" xmlns="" id="{2F46075E-3078-4862-8BFE-0E9449B3CAD0}"/>
              </a:ext>
            </a:extLst>
          </p:cNvPr>
          <p:cNvSpPr>
            <a:spLocks noGrp="1"/>
          </p:cNvSpPr>
          <p:nvPr>
            <p:ph type="ftr" sz="quarter" idx="11"/>
          </p:nvPr>
        </p:nvSpPr>
        <p:spPr/>
        <p:txBody>
          <a:bodyPr/>
          <a:lstStyle/>
          <a:p>
            <a:r>
              <a:rPr lang="en-US"/>
              <a:t>DR. WAHAB                                                                                        Deep Learning</a:t>
            </a:r>
          </a:p>
        </p:txBody>
      </p:sp>
      <p:pic>
        <p:nvPicPr>
          <p:cNvPr id="6" name="Picture 5">
            <a:extLst>
              <a:ext uri="{FF2B5EF4-FFF2-40B4-BE49-F238E27FC236}">
                <a16:creationId xmlns:a16="http://schemas.microsoft.com/office/drawing/2014/main" xmlns="" id="{27E8CFD0-8B5E-4F11-85F6-16A5E1E5104D}"/>
              </a:ext>
            </a:extLst>
          </p:cNvPr>
          <p:cNvPicPr>
            <a:picLocks noChangeAspect="1"/>
          </p:cNvPicPr>
          <p:nvPr/>
        </p:nvPicPr>
        <p:blipFill>
          <a:blip r:embed="rId2"/>
          <a:stretch>
            <a:fillRect/>
          </a:stretch>
        </p:blipFill>
        <p:spPr>
          <a:xfrm>
            <a:off x="4694535" y="2896343"/>
            <a:ext cx="2572109" cy="1448002"/>
          </a:xfrm>
          <a:prstGeom prst="rect">
            <a:avLst/>
          </a:prstGeom>
        </p:spPr>
      </p:pic>
    </p:spTree>
    <p:extLst>
      <p:ext uri="{BB962C8B-B14F-4D97-AF65-F5344CB8AC3E}">
        <p14:creationId xmlns:p14="http://schemas.microsoft.com/office/powerpoint/2010/main" val="36148050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276A638-8ADA-490E-BF75-958DAFD4CB50}"/>
              </a:ext>
            </a:extLst>
          </p:cNvPr>
          <p:cNvSpPr>
            <a:spLocks noGrp="1"/>
          </p:cNvSpPr>
          <p:nvPr>
            <p:ph type="title"/>
          </p:nvPr>
        </p:nvSpPr>
        <p:spPr/>
        <p:txBody>
          <a:bodyPr/>
          <a:lstStyle/>
          <a:p>
            <a:r>
              <a:rPr lang="en-US" dirty="0"/>
              <a:t>Backpropagation</a:t>
            </a:r>
          </a:p>
        </p:txBody>
      </p:sp>
      <p:sp>
        <p:nvSpPr>
          <p:cNvPr id="3" name="Content Placeholder 2">
            <a:extLst>
              <a:ext uri="{FF2B5EF4-FFF2-40B4-BE49-F238E27FC236}">
                <a16:creationId xmlns:a16="http://schemas.microsoft.com/office/drawing/2014/main" xmlns="" id="{21B46885-283B-4339-98C4-52253045B5F5}"/>
              </a:ext>
            </a:extLst>
          </p:cNvPr>
          <p:cNvSpPr>
            <a:spLocks noGrp="1"/>
          </p:cNvSpPr>
          <p:nvPr>
            <p:ph idx="1"/>
          </p:nvPr>
        </p:nvSpPr>
        <p:spPr/>
        <p:txBody>
          <a:bodyPr/>
          <a:lstStyle/>
          <a:p>
            <a:r>
              <a:rPr lang="en-US" b="1" dirty="0"/>
              <a:t>Backpropagate the error: </a:t>
            </a:r>
          </a:p>
          <a:p>
            <a:r>
              <a:rPr lang="en-US" dirty="0"/>
              <a:t>The error is propagated backward by updating the weights and biases to reflect the error of the network’s prediction. For a unit j in the output layer, the error </a:t>
            </a:r>
            <a:r>
              <a:rPr lang="en-US" dirty="0" err="1"/>
              <a:t>Errj</a:t>
            </a:r>
            <a:r>
              <a:rPr lang="en-US" dirty="0"/>
              <a:t> is computed by</a:t>
            </a:r>
            <a:r>
              <a:rPr lang="en-US" b="1" dirty="0"/>
              <a:t>:</a:t>
            </a:r>
          </a:p>
          <a:p>
            <a:endParaRPr lang="en-US" b="1" dirty="0"/>
          </a:p>
          <a:p>
            <a:pPr marL="0" indent="0">
              <a:buNone/>
            </a:pPr>
            <a:endParaRPr lang="en-US" b="1" dirty="0"/>
          </a:p>
          <a:p>
            <a:pPr marL="0" indent="0">
              <a:buNone/>
            </a:pPr>
            <a:r>
              <a:rPr lang="en-US" dirty="0"/>
              <a:t>where </a:t>
            </a:r>
            <a:r>
              <a:rPr lang="en-US" dirty="0" err="1"/>
              <a:t>Oj</a:t>
            </a:r>
            <a:r>
              <a:rPr lang="en-US" dirty="0"/>
              <a:t> is the actual output of unit j, and </a:t>
            </a:r>
            <a:r>
              <a:rPr lang="en-US" dirty="0" err="1"/>
              <a:t>Tj</a:t>
            </a:r>
            <a:r>
              <a:rPr lang="en-US" dirty="0"/>
              <a:t> is the known target value of the given training tuple. </a:t>
            </a:r>
          </a:p>
        </p:txBody>
      </p:sp>
      <p:sp>
        <p:nvSpPr>
          <p:cNvPr id="4" name="Footer Placeholder 3">
            <a:extLst>
              <a:ext uri="{FF2B5EF4-FFF2-40B4-BE49-F238E27FC236}">
                <a16:creationId xmlns:a16="http://schemas.microsoft.com/office/drawing/2014/main" xmlns="" id="{EBA23CE2-3F9B-4807-ACBA-A5320E2CD621}"/>
              </a:ext>
            </a:extLst>
          </p:cNvPr>
          <p:cNvSpPr>
            <a:spLocks noGrp="1"/>
          </p:cNvSpPr>
          <p:nvPr>
            <p:ph type="ftr" sz="quarter" idx="11"/>
          </p:nvPr>
        </p:nvSpPr>
        <p:spPr/>
        <p:txBody>
          <a:bodyPr/>
          <a:lstStyle/>
          <a:p>
            <a:r>
              <a:rPr lang="en-US"/>
              <a:t>DR. WAHAB                                                                                        Deep Learning</a:t>
            </a:r>
          </a:p>
        </p:txBody>
      </p:sp>
      <p:pic>
        <p:nvPicPr>
          <p:cNvPr id="6" name="Picture 5">
            <a:extLst>
              <a:ext uri="{FF2B5EF4-FFF2-40B4-BE49-F238E27FC236}">
                <a16:creationId xmlns:a16="http://schemas.microsoft.com/office/drawing/2014/main" xmlns="" id="{4ECBDE0C-7A61-47F0-A227-59E96092D4CE}"/>
              </a:ext>
            </a:extLst>
          </p:cNvPr>
          <p:cNvPicPr>
            <a:picLocks noChangeAspect="1"/>
          </p:cNvPicPr>
          <p:nvPr/>
        </p:nvPicPr>
        <p:blipFill>
          <a:blip r:embed="rId2"/>
          <a:stretch>
            <a:fillRect/>
          </a:stretch>
        </p:blipFill>
        <p:spPr>
          <a:xfrm>
            <a:off x="3934154" y="3033657"/>
            <a:ext cx="3915321" cy="790685"/>
          </a:xfrm>
          <a:prstGeom prst="rect">
            <a:avLst/>
          </a:prstGeom>
        </p:spPr>
      </p:pic>
    </p:spTree>
    <p:extLst>
      <p:ext uri="{BB962C8B-B14F-4D97-AF65-F5344CB8AC3E}">
        <p14:creationId xmlns:p14="http://schemas.microsoft.com/office/powerpoint/2010/main" val="27237207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000" b="1" dirty="0">
                <a:solidFill>
                  <a:srgbClr val="0070C0"/>
                </a:solidFill>
                <a:latin typeface="Arial" panose="020B0604020202020204" pitchFamily="34" charset="0"/>
                <a:cs typeface="Arial" panose="020B0604020202020204" pitchFamily="34" charset="0"/>
              </a:rPr>
              <a:t>University of Science and Technology Bannu</a:t>
            </a:r>
            <a:r>
              <a:rPr lang="en-US" b="1" dirty="0">
                <a:solidFill>
                  <a:srgbClr val="0070C0"/>
                </a:solidFill>
                <a:latin typeface="Arial" panose="020B0604020202020204" pitchFamily="34" charset="0"/>
                <a:cs typeface="Arial" panose="020B0604020202020204" pitchFamily="34" charset="0"/>
              </a:rPr>
              <a:t/>
            </a:r>
            <a:br>
              <a:rPr lang="en-US" b="1" dirty="0">
                <a:solidFill>
                  <a:srgbClr val="0070C0"/>
                </a:solidFill>
                <a:latin typeface="Arial" panose="020B0604020202020204" pitchFamily="34" charset="0"/>
                <a:cs typeface="Arial" panose="020B0604020202020204" pitchFamily="34" charset="0"/>
              </a:rPr>
            </a:br>
            <a:endParaRPr lang="en-US" dirty="0"/>
          </a:p>
        </p:txBody>
      </p:sp>
      <p:sp>
        <p:nvSpPr>
          <p:cNvPr id="3" name="Content Placeholder 2"/>
          <p:cNvSpPr>
            <a:spLocks noGrp="1"/>
          </p:cNvSpPr>
          <p:nvPr>
            <p:ph idx="1"/>
          </p:nvPr>
        </p:nvSpPr>
        <p:spPr/>
        <p:txBody>
          <a:bodyPr/>
          <a:lstStyle/>
          <a:p>
            <a:pPr marL="0" indent="0" algn="ctr">
              <a:buNone/>
            </a:pPr>
            <a:r>
              <a:rPr lang="en-US" sz="2800" b="1" dirty="0">
                <a:solidFill>
                  <a:srgbClr val="004EEA"/>
                </a:solidFill>
                <a:latin typeface="Arial" panose="020B0604020202020204" pitchFamily="34" charset="0"/>
                <a:cs typeface="Arial" panose="020B0604020202020204" pitchFamily="34" charset="0"/>
              </a:rPr>
              <a:t>Data Mining</a:t>
            </a:r>
            <a:endParaRPr lang="en-US" sz="2800" b="1" dirty="0">
              <a:solidFill>
                <a:schemeClr val="tx1"/>
              </a:solidFill>
              <a:latin typeface="Arial" panose="020B0604020202020204" pitchFamily="34" charset="0"/>
              <a:cs typeface="Arial" panose="020B0604020202020204" pitchFamily="34" charset="0"/>
            </a:endParaRPr>
          </a:p>
          <a:p>
            <a:pPr marL="0" indent="0" algn="ctr">
              <a:buNone/>
            </a:pPr>
            <a:r>
              <a:rPr lang="en-US" sz="2800" b="1" dirty="0">
                <a:solidFill>
                  <a:schemeClr val="tx1"/>
                </a:solidFill>
                <a:latin typeface="Arial" panose="020B0604020202020204" pitchFamily="34" charset="0"/>
                <a:cs typeface="Arial" panose="020B0604020202020204" pitchFamily="34" charset="0"/>
              </a:rPr>
              <a:t>Lesson 10</a:t>
            </a:r>
          </a:p>
          <a:p>
            <a:pPr marL="0" indent="0" algn="ctr">
              <a:buNone/>
            </a:pPr>
            <a:r>
              <a:rPr lang="en-US" sz="2400" b="1" dirty="0">
                <a:solidFill>
                  <a:schemeClr val="tx1"/>
                </a:solidFill>
                <a:latin typeface="Arial" panose="020B0604020202020204" pitchFamily="34" charset="0"/>
                <a:cs typeface="Arial" panose="020B0604020202020204" pitchFamily="34" charset="0"/>
              </a:rPr>
              <a:t>February 29, 2024</a:t>
            </a:r>
          </a:p>
        </p:txBody>
      </p:sp>
      <p:sp>
        <p:nvSpPr>
          <p:cNvPr id="4" name="Footer Placeholder 3">
            <a:extLst>
              <a:ext uri="{FF2B5EF4-FFF2-40B4-BE49-F238E27FC236}">
                <a16:creationId xmlns:a16="http://schemas.microsoft.com/office/drawing/2014/main" xmlns="" id="{9F16C88F-56D5-41AD-8F18-C1C912AE67CE}"/>
              </a:ext>
            </a:extLst>
          </p:cNvPr>
          <p:cNvSpPr>
            <a:spLocks noGrp="1"/>
          </p:cNvSpPr>
          <p:nvPr>
            <p:ph type="ftr" sz="quarter" idx="11"/>
          </p:nvPr>
        </p:nvSpPr>
        <p:spPr/>
        <p:txBody>
          <a:bodyPr/>
          <a:lstStyle/>
          <a:p>
            <a:r>
              <a:rPr lang="en-US"/>
              <a:t>DR. WAHAB                                                                                        Deep Learning</a:t>
            </a:r>
          </a:p>
        </p:txBody>
      </p:sp>
    </p:spTree>
    <p:extLst>
      <p:ext uri="{BB962C8B-B14F-4D97-AF65-F5344CB8AC3E}">
        <p14:creationId xmlns:p14="http://schemas.microsoft.com/office/powerpoint/2010/main" val="35201463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F277AD5-A9CB-4E21-B2C6-0D7B703C405C}"/>
              </a:ext>
            </a:extLst>
          </p:cNvPr>
          <p:cNvSpPr>
            <a:spLocks noGrp="1"/>
          </p:cNvSpPr>
          <p:nvPr>
            <p:ph type="title"/>
          </p:nvPr>
        </p:nvSpPr>
        <p:spPr/>
        <p:txBody>
          <a:bodyPr/>
          <a:lstStyle/>
          <a:p>
            <a:r>
              <a:rPr lang="en-US" dirty="0"/>
              <a:t>Backpropagation</a:t>
            </a:r>
          </a:p>
        </p:txBody>
      </p:sp>
      <p:sp>
        <p:nvSpPr>
          <p:cNvPr id="3" name="Content Placeholder 2">
            <a:extLst>
              <a:ext uri="{FF2B5EF4-FFF2-40B4-BE49-F238E27FC236}">
                <a16:creationId xmlns:a16="http://schemas.microsoft.com/office/drawing/2014/main" xmlns="" id="{F072E4B2-9D81-4370-8DB7-DCCD09CB638F}"/>
              </a:ext>
            </a:extLst>
          </p:cNvPr>
          <p:cNvSpPr>
            <a:spLocks noGrp="1"/>
          </p:cNvSpPr>
          <p:nvPr>
            <p:ph idx="1"/>
          </p:nvPr>
        </p:nvSpPr>
        <p:spPr/>
        <p:txBody>
          <a:bodyPr/>
          <a:lstStyle/>
          <a:p>
            <a:r>
              <a:rPr lang="en-US" dirty="0"/>
              <a:t>To compute the error of a hidden layer unit j, the weighted sum of the errors of the units connected to unit j in the next layer are considered. The error of a hidden layer unit j is</a:t>
            </a:r>
          </a:p>
          <a:p>
            <a:endParaRPr lang="en-US" b="1" dirty="0"/>
          </a:p>
          <a:p>
            <a:endParaRPr lang="en-US" b="1" dirty="0"/>
          </a:p>
          <a:p>
            <a:endParaRPr lang="en-US" b="1" dirty="0"/>
          </a:p>
          <a:p>
            <a:r>
              <a:rPr lang="en-US" dirty="0"/>
              <a:t>where </a:t>
            </a:r>
            <a:r>
              <a:rPr lang="en-US" dirty="0" err="1"/>
              <a:t>wjk</a:t>
            </a:r>
            <a:r>
              <a:rPr lang="en-US" dirty="0"/>
              <a:t> is the weight of the connection from unit j to a unit k in the next higher layer, and </a:t>
            </a:r>
            <a:r>
              <a:rPr lang="en-US" dirty="0" err="1"/>
              <a:t>Errk</a:t>
            </a:r>
            <a:r>
              <a:rPr lang="en-US" dirty="0"/>
              <a:t> is the error of unit k. </a:t>
            </a:r>
            <a:endParaRPr lang="en-US" b="1" dirty="0"/>
          </a:p>
          <a:p>
            <a:endParaRPr lang="en-US" dirty="0"/>
          </a:p>
        </p:txBody>
      </p:sp>
      <p:sp>
        <p:nvSpPr>
          <p:cNvPr id="4" name="Footer Placeholder 3">
            <a:extLst>
              <a:ext uri="{FF2B5EF4-FFF2-40B4-BE49-F238E27FC236}">
                <a16:creationId xmlns:a16="http://schemas.microsoft.com/office/drawing/2014/main" xmlns="" id="{7792CDB5-FEEF-4926-AC5E-9BB9E3661F05}"/>
              </a:ext>
            </a:extLst>
          </p:cNvPr>
          <p:cNvSpPr>
            <a:spLocks noGrp="1"/>
          </p:cNvSpPr>
          <p:nvPr>
            <p:ph type="ftr" sz="quarter" idx="11"/>
          </p:nvPr>
        </p:nvSpPr>
        <p:spPr/>
        <p:txBody>
          <a:bodyPr/>
          <a:lstStyle/>
          <a:p>
            <a:r>
              <a:rPr lang="en-US"/>
              <a:t>DR. WAHAB                                                                                        Deep Learning</a:t>
            </a:r>
          </a:p>
        </p:txBody>
      </p:sp>
      <p:pic>
        <p:nvPicPr>
          <p:cNvPr id="6" name="Picture 5">
            <a:extLst>
              <a:ext uri="{FF2B5EF4-FFF2-40B4-BE49-F238E27FC236}">
                <a16:creationId xmlns:a16="http://schemas.microsoft.com/office/drawing/2014/main" xmlns="" id="{858A1FF6-6B00-4FC6-9874-964D67EF22E3}"/>
              </a:ext>
            </a:extLst>
          </p:cNvPr>
          <p:cNvPicPr>
            <a:picLocks noChangeAspect="1"/>
          </p:cNvPicPr>
          <p:nvPr/>
        </p:nvPicPr>
        <p:blipFill>
          <a:blip r:embed="rId2"/>
          <a:stretch>
            <a:fillRect/>
          </a:stretch>
        </p:blipFill>
        <p:spPr>
          <a:xfrm>
            <a:off x="3598562" y="2539122"/>
            <a:ext cx="4515480" cy="1105054"/>
          </a:xfrm>
          <a:prstGeom prst="rect">
            <a:avLst/>
          </a:prstGeom>
        </p:spPr>
      </p:pic>
    </p:spTree>
    <p:extLst>
      <p:ext uri="{BB962C8B-B14F-4D97-AF65-F5344CB8AC3E}">
        <p14:creationId xmlns:p14="http://schemas.microsoft.com/office/powerpoint/2010/main" val="5861467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A885EDC-D8C6-4FC5-A4CC-158D077F0102}"/>
              </a:ext>
            </a:extLst>
          </p:cNvPr>
          <p:cNvSpPr>
            <a:spLocks noGrp="1"/>
          </p:cNvSpPr>
          <p:nvPr>
            <p:ph type="title"/>
          </p:nvPr>
        </p:nvSpPr>
        <p:spPr/>
        <p:txBody>
          <a:bodyPr/>
          <a:lstStyle/>
          <a:p>
            <a:r>
              <a:rPr lang="en-US" dirty="0"/>
              <a:t>Backpropagation</a:t>
            </a:r>
          </a:p>
        </p:txBody>
      </p:sp>
      <p:sp>
        <p:nvSpPr>
          <p:cNvPr id="3" name="Content Placeholder 2">
            <a:extLst>
              <a:ext uri="{FF2B5EF4-FFF2-40B4-BE49-F238E27FC236}">
                <a16:creationId xmlns:a16="http://schemas.microsoft.com/office/drawing/2014/main" xmlns="" id="{33E00A50-8707-447E-8C55-812BD8010FF7}"/>
              </a:ext>
            </a:extLst>
          </p:cNvPr>
          <p:cNvSpPr>
            <a:spLocks noGrp="1"/>
          </p:cNvSpPr>
          <p:nvPr>
            <p:ph idx="1"/>
          </p:nvPr>
        </p:nvSpPr>
        <p:spPr/>
        <p:txBody>
          <a:bodyPr/>
          <a:lstStyle/>
          <a:p>
            <a:r>
              <a:rPr lang="en-US" dirty="0"/>
              <a:t>The weights and biases are updated to reflect the propagated errors. Weights are updated by the following equations, where </a:t>
            </a:r>
            <a:r>
              <a:rPr lang="en-US" dirty="0" err="1"/>
              <a:t>wij</a:t>
            </a:r>
            <a:r>
              <a:rPr lang="en-US" dirty="0"/>
              <a:t> is the change in weight </a:t>
            </a:r>
            <a:r>
              <a:rPr lang="en-US" dirty="0" err="1"/>
              <a:t>wij</a:t>
            </a:r>
            <a:r>
              <a:rPr lang="en-US" dirty="0"/>
              <a:t>:</a:t>
            </a:r>
          </a:p>
          <a:p>
            <a:endParaRPr lang="en-US" dirty="0"/>
          </a:p>
          <a:p>
            <a:endParaRPr lang="en-US" dirty="0"/>
          </a:p>
          <a:p>
            <a:endParaRPr lang="en-US" dirty="0"/>
          </a:p>
          <a:p>
            <a:r>
              <a:rPr lang="en-US" dirty="0"/>
              <a:t>The variable “l” is the learning rate, a constant typically having a value between 0.0 and 1.0.</a:t>
            </a:r>
          </a:p>
          <a:p>
            <a:endParaRPr lang="en-US" dirty="0"/>
          </a:p>
        </p:txBody>
      </p:sp>
      <p:sp>
        <p:nvSpPr>
          <p:cNvPr id="4" name="Footer Placeholder 3">
            <a:extLst>
              <a:ext uri="{FF2B5EF4-FFF2-40B4-BE49-F238E27FC236}">
                <a16:creationId xmlns:a16="http://schemas.microsoft.com/office/drawing/2014/main" xmlns="" id="{F66EC971-9D07-4FA3-809D-E02AC48E03DB}"/>
              </a:ext>
            </a:extLst>
          </p:cNvPr>
          <p:cNvSpPr>
            <a:spLocks noGrp="1"/>
          </p:cNvSpPr>
          <p:nvPr>
            <p:ph type="ftr" sz="quarter" idx="11"/>
          </p:nvPr>
        </p:nvSpPr>
        <p:spPr/>
        <p:txBody>
          <a:bodyPr/>
          <a:lstStyle/>
          <a:p>
            <a:r>
              <a:rPr lang="en-US"/>
              <a:t>DR. WAHAB                                                                                        Deep Learning</a:t>
            </a:r>
          </a:p>
        </p:txBody>
      </p:sp>
      <p:pic>
        <p:nvPicPr>
          <p:cNvPr id="6" name="Picture 5">
            <a:extLst>
              <a:ext uri="{FF2B5EF4-FFF2-40B4-BE49-F238E27FC236}">
                <a16:creationId xmlns:a16="http://schemas.microsoft.com/office/drawing/2014/main" xmlns="" id="{071DF011-E62B-4F56-BFE3-EBA7407ED66C}"/>
              </a:ext>
            </a:extLst>
          </p:cNvPr>
          <p:cNvPicPr>
            <a:picLocks noChangeAspect="1"/>
          </p:cNvPicPr>
          <p:nvPr/>
        </p:nvPicPr>
        <p:blipFill>
          <a:blip r:embed="rId2"/>
          <a:stretch>
            <a:fillRect/>
          </a:stretch>
        </p:blipFill>
        <p:spPr>
          <a:xfrm>
            <a:off x="4580869" y="2537824"/>
            <a:ext cx="2781688" cy="1143160"/>
          </a:xfrm>
          <a:prstGeom prst="rect">
            <a:avLst/>
          </a:prstGeom>
        </p:spPr>
      </p:pic>
    </p:spTree>
    <p:extLst>
      <p:ext uri="{BB962C8B-B14F-4D97-AF65-F5344CB8AC3E}">
        <p14:creationId xmlns:p14="http://schemas.microsoft.com/office/powerpoint/2010/main" val="6445774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455D3B4-21B2-4825-8866-1E8304E7F5BD}"/>
              </a:ext>
            </a:extLst>
          </p:cNvPr>
          <p:cNvSpPr>
            <a:spLocks noGrp="1"/>
          </p:cNvSpPr>
          <p:nvPr>
            <p:ph type="title"/>
          </p:nvPr>
        </p:nvSpPr>
        <p:spPr/>
        <p:txBody>
          <a:bodyPr/>
          <a:lstStyle/>
          <a:p>
            <a:r>
              <a:rPr lang="en-US" dirty="0"/>
              <a:t>Backpropagation</a:t>
            </a:r>
          </a:p>
        </p:txBody>
      </p:sp>
      <p:sp>
        <p:nvSpPr>
          <p:cNvPr id="3" name="Content Placeholder 2">
            <a:extLst>
              <a:ext uri="{FF2B5EF4-FFF2-40B4-BE49-F238E27FC236}">
                <a16:creationId xmlns:a16="http://schemas.microsoft.com/office/drawing/2014/main" xmlns="" id="{389F0351-134E-4FB6-8604-6372D99D6042}"/>
              </a:ext>
            </a:extLst>
          </p:cNvPr>
          <p:cNvSpPr>
            <a:spLocks noGrp="1"/>
          </p:cNvSpPr>
          <p:nvPr>
            <p:ph idx="1"/>
          </p:nvPr>
        </p:nvSpPr>
        <p:spPr/>
        <p:txBody>
          <a:bodyPr/>
          <a:lstStyle/>
          <a:p>
            <a:r>
              <a:rPr lang="en-US" b="1" dirty="0"/>
              <a:t>Terminating condition: </a:t>
            </a:r>
          </a:p>
          <a:p>
            <a:pPr>
              <a:buFont typeface="Wingdings" panose="05000000000000000000" pitchFamily="2" charset="2"/>
              <a:buChar char="Ø"/>
            </a:pPr>
            <a:r>
              <a:rPr lang="en-US" dirty="0"/>
              <a:t>Training stops when </a:t>
            </a:r>
          </a:p>
          <a:p>
            <a:pPr>
              <a:buFont typeface="Wingdings" panose="05000000000000000000" pitchFamily="2" charset="2"/>
              <a:buChar char="Ø"/>
            </a:pPr>
            <a:r>
              <a:rPr lang="en-US" dirty="0"/>
              <a:t>All </a:t>
            </a:r>
            <a:r>
              <a:rPr lang="en-US" dirty="0" err="1"/>
              <a:t>wij</a:t>
            </a:r>
            <a:r>
              <a:rPr lang="en-US" dirty="0"/>
              <a:t> in the previous epoch are so small as to be below some specified threshold, or </a:t>
            </a:r>
          </a:p>
          <a:p>
            <a:pPr>
              <a:buFont typeface="Wingdings" panose="05000000000000000000" pitchFamily="2" charset="2"/>
              <a:buChar char="Ø"/>
            </a:pPr>
            <a:r>
              <a:rPr lang="en-US" dirty="0"/>
              <a:t>The percentage of tuples misclassified in the previous epoch is below some threshold, or</a:t>
            </a:r>
          </a:p>
          <a:p>
            <a:pPr>
              <a:buFont typeface="Wingdings" panose="05000000000000000000" pitchFamily="2" charset="2"/>
              <a:buChar char="Ø"/>
            </a:pPr>
            <a:r>
              <a:rPr lang="en-US" dirty="0"/>
              <a:t> A prespecified number of epochs has expired.</a:t>
            </a:r>
          </a:p>
        </p:txBody>
      </p:sp>
      <p:sp>
        <p:nvSpPr>
          <p:cNvPr id="4" name="Footer Placeholder 3">
            <a:extLst>
              <a:ext uri="{FF2B5EF4-FFF2-40B4-BE49-F238E27FC236}">
                <a16:creationId xmlns:a16="http://schemas.microsoft.com/office/drawing/2014/main" xmlns="" id="{136B74B5-F6D5-477F-AEF8-E985873824A6}"/>
              </a:ext>
            </a:extLst>
          </p:cNvPr>
          <p:cNvSpPr>
            <a:spLocks noGrp="1"/>
          </p:cNvSpPr>
          <p:nvPr>
            <p:ph type="ftr" sz="quarter" idx="11"/>
          </p:nvPr>
        </p:nvSpPr>
        <p:spPr/>
        <p:txBody>
          <a:bodyPr/>
          <a:lstStyle/>
          <a:p>
            <a:r>
              <a:rPr lang="en-US"/>
              <a:t>DR. WAHAB                                                                                        Deep Learning</a:t>
            </a:r>
          </a:p>
        </p:txBody>
      </p:sp>
    </p:spTree>
    <p:extLst>
      <p:ext uri="{BB962C8B-B14F-4D97-AF65-F5344CB8AC3E}">
        <p14:creationId xmlns:p14="http://schemas.microsoft.com/office/powerpoint/2010/main" val="32629876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32E3BFA-A576-44E9-AD64-F2AE5C456B59}"/>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xmlns="" id="{CCA785E3-A6E7-4905-9AC2-0AAA4CEE21A4}"/>
              </a:ext>
            </a:extLst>
          </p:cNvPr>
          <p:cNvSpPr>
            <a:spLocks noGrp="1"/>
          </p:cNvSpPr>
          <p:nvPr>
            <p:ph idx="1"/>
          </p:nvPr>
        </p:nvSpPr>
        <p:spPr/>
        <p:txBody>
          <a:bodyPr/>
          <a:lstStyle/>
          <a:p>
            <a:r>
              <a:rPr lang="en-US" dirty="0"/>
              <a:t>Figure shows a multilayer feed-forward neural network. Let the learning rate be 0.9. The initial weight and bias values of the network are given in Table , along with the first training tuple, X = (1, 0, 1), with a class label of 1. </a:t>
            </a:r>
          </a:p>
        </p:txBody>
      </p:sp>
      <p:sp>
        <p:nvSpPr>
          <p:cNvPr id="4" name="Footer Placeholder 3">
            <a:extLst>
              <a:ext uri="{FF2B5EF4-FFF2-40B4-BE49-F238E27FC236}">
                <a16:creationId xmlns:a16="http://schemas.microsoft.com/office/drawing/2014/main" xmlns="" id="{20D221FF-74A1-4962-824D-7994D698CD2F}"/>
              </a:ext>
            </a:extLst>
          </p:cNvPr>
          <p:cNvSpPr>
            <a:spLocks noGrp="1"/>
          </p:cNvSpPr>
          <p:nvPr>
            <p:ph type="ftr" sz="quarter" idx="11"/>
          </p:nvPr>
        </p:nvSpPr>
        <p:spPr/>
        <p:txBody>
          <a:bodyPr/>
          <a:lstStyle/>
          <a:p>
            <a:r>
              <a:rPr lang="en-US"/>
              <a:t>DR. WAHAB                                                                                        Deep Learning</a:t>
            </a:r>
          </a:p>
        </p:txBody>
      </p:sp>
      <p:pic>
        <p:nvPicPr>
          <p:cNvPr id="6" name="Picture 5">
            <a:extLst>
              <a:ext uri="{FF2B5EF4-FFF2-40B4-BE49-F238E27FC236}">
                <a16:creationId xmlns:a16="http://schemas.microsoft.com/office/drawing/2014/main" xmlns="" id="{9F383359-A60A-4024-B3BD-2AB39342C061}"/>
              </a:ext>
            </a:extLst>
          </p:cNvPr>
          <p:cNvPicPr>
            <a:picLocks noChangeAspect="1"/>
          </p:cNvPicPr>
          <p:nvPr/>
        </p:nvPicPr>
        <p:blipFill>
          <a:blip r:embed="rId2"/>
          <a:stretch>
            <a:fillRect/>
          </a:stretch>
        </p:blipFill>
        <p:spPr>
          <a:xfrm>
            <a:off x="7581257" y="2444805"/>
            <a:ext cx="4610743" cy="2962688"/>
          </a:xfrm>
          <a:prstGeom prst="rect">
            <a:avLst/>
          </a:prstGeom>
        </p:spPr>
      </p:pic>
      <p:pic>
        <p:nvPicPr>
          <p:cNvPr id="8" name="Picture 7">
            <a:extLst>
              <a:ext uri="{FF2B5EF4-FFF2-40B4-BE49-F238E27FC236}">
                <a16:creationId xmlns:a16="http://schemas.microsoft.com/office/drawing/2014/main" xmlns="" id="{B0F71C51-C605-4786-9921-D576821C9EA7}"/>
              </a:ext>
            </a:extLst>
          </p:cNvPr>
          <p:cNvPicPr>
            <a:picLocks noChangeAspect="1"/>
          </p:cNvPicPr>
          <p:nvPr/>
        </p:nvPicPr>
        <p:blipFill>
          <a:blip r:embed="rId3"/>
          <a:stretch>
            <a:fillRect/>
          </a:stretch>
        </p:blipFill>
        <p:spPr>
          <a:xfrm>
            <a:off x="1254693" y="3347755"/>
            <a:ext cx="5563376" cy="1384043"/>
          </a:xfrm>
          <a:prstGeom prst="rect">
            <a:avLst/>
          </a:prstGeom>
        </p:spPr>
      </p:pic>
    </p:spTree>
    <p:extLst>
      <p:ext uri="{BB962C8B-B14F-4D97-AF65-F5344CB8AC3E}">
        <p14:creationId xmlns:p14="http://schemas.microsoft.com/office/powerpoint/2010/main" val="1031093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73F8C9-A645-4C71-83DD-03FFCBB9B448}"/>
              </a:ext>
            </a:extLst>
          </p:cNvPr>
          <p:cNvSpPr>
            <a:spLocks noGrp="1"/>
          </p:cNvSpPr>
          <p:nvPr>
            <p:ph type="title"/>
          </p:nvPr>
        </p:nvSpPr>
        <p:spPr/>
        <p:txBody>
          <a:bodyPr/>
          <a:lstStyle/>
          <a:p>
            <a:endParaRPr lang="en-US"/>
          </a:p>
        </p:txBody>
      </p:sp>
      <p:pic>
        <p:nvPicPr>
          <p:cNvPr id="6" name="Content Placeholder 5">
            <a:extLst>
              <a:ext uri="{FF2B5EF4-FFF2-40B4-BE49-F238E27FC236}">
                <a16:creationId xmlns:a16="http://schemas.microsoft.com/office/drawing/2014/main" xmlns="" id="{C60D5C9A-0B2F-4D66-A5BA-B51D0CB6CA5B}"/>
              </a:ext>
            </a:extLst>
          </p:cNvPr>
          <p:cNvPicPr>
            <a:picLocks noGrp="1" noChangeAspect="1"/>
          </p:cNvPicPr>
          <p:nvPr>
            <p:ph idx="1"/>
          </p:nvPr>
        </p:nvPicPr>
        <p:blipFill>
          <a:blip r:embed="rId2"/>
          <a:stretch>
            <a:fillRect/>
          </a:stretch>
        </p:blipFill>
        <p:spPr>
          <a:xfrm>
            <a:off x="6739190" y="2325760"/>
            <a:ext cx="4887007" cy="2309684"/>
          </a:xfrm>
        </p:spPr>
      </p:pic>
      <p:sp>
        <p:nvSpPr>
          <p:cNvPr id="4" name="Footer Placeholder 3">
            <a:extLst>
              <a:ext uri="{FF2B5EF4-FFF2-40B4-BE49-F238E27FC236}">
                <a16:creationId xmlns:a16="http://schemas.microsoft.com/office/drawing/2014/main" xmlns="" id="{18818BD6-89CD-4385-8D7F-B22651AB080B}"/>
              </a:ext>
            </a:extLst>
          </p:cNvPr>
          <p:cNvSpPr>
            <a:spLocks noGrp="1"/>
          </p:cNvSpPr>
          <p:nvPr>
            <p:ph type="ftr" sz="quarter" idx="11"/>
          </p:nvPr>
        </p:nvSpPr>
        <p:spPr/>
        <p:txBody>
          <a:bodyPr/>
          <a:lstStyle/>
          <a:p>
            <a:r>
              <a:rPr lang="en-US"/>
              <a:t>DR. WAHAB                                                                                        Deep Learning</a:t>
            </a:r>
          </a:p>
        </p:txBody>
      </p:sp>
      <p:pic>
        <p:nvPicPr>
          <p:cNvPr id="7" name="Picture 6">
            <a:extLst>
              <a:ext uri="{FF2B5EF4-FFF2-40B4-BE49-F238E27FC236}">
                <a16:creationId xmlns:a16="http://schemas.microsoft.com/office/drawing/2014/main" xmlns="" id="{361DE6D0-6DA3-4146-B0CF-BB20D618C8CF}"/>
              </a:ext>
            </a:extLst>
          </p:cNvPr>
          <p:cNvPicPr>
            <a:picLocks noChangeAspect="1"/>
          </p:cNvPicPr>
          <p:nvPr/>
        </p:nvPicPr>
        <p:blipFill>
          <a:blip r:embed="rId3"/>
          <a:stretch>
            <a:fillRect/>
          </a:stretch>
        </p:blipFill>
        <p:spPr>
          <a:xfrm>
            <a:off x="0" y="-174107"/>
            <a:ext cx="4610743" cy="2962688"/>
          </a:xfrm>
          <a:prstGeom prst="rect">
            <a:avLst/>
          </a:prstGeom>
        </p:spPr>
      </p:pic>
      <p:pic>
        <p:nvPicPr>
          <p:cNvPr id="8" name="Picture 7">
            <a:extLst>
              <a:ext uri="{FF2B5EF4-FFF2-40B4-BE49-F238E27FC236}">
                <a16:creationId xmlns:a16="http://schemas.microsoft.com/office/drawing/2014/main" xmlns="" id="{AC9F3C1C-D361-419D-BAA9-F4C4BBBFCC2B}"/>
              </a:ext>
            </a:extLst>
          </p:cNvPr>
          <p:cNvPicPr>
            <a:picLocks noChangeAspect="1"/>
          </p:cNvPicPr>
          <p:nvPr/>
        </p:nvPicPr>
        <p:blipFill>
          <a:blip r:embed="rId4"/>
          <a:stretch>
            <a:fillRect/>
          </a:stretch>
        </p:blipFill>
        <p:spPr>
          <a:xfrm>
            <a:off x="429069" y="4612922"/>
            <a:ext cx="5563376" cy="1384043"/>
          </a:xfrm>
          <a:prstGeom prst="rect">
            <a:avLst/>
          </a:prstGeom>
        </p:spPr>
      </p:pic>
      <p:pic>
        <p:nvPicPr>
          <p:cNvPr id="9" name="Picture 8">
            <a:extLst>
              <a:ext uri="{FF2B5EF4-FFF2-40B4-BE49-F238E27FC236}">
                <a16:creationId xmlns:a16="http://schemas.microsoft.com/office/drawing/2014/main" xmlns="" id="{D8E4141B-7646-4F01-B160-6690939F0619}"/>
              </a:ext>
            </a:extLst>
          </p:cNvPr>
          <p:cNvPicPr>
            <a:picLocks noChangeAspect="1"/>
          </p:cNvPicPr>
          <p:nvPr/>
        </p:nvPicPr>
        <p:blipFill>
          <a:blip r:embed="rId5"/>
          <a:stretch>
            <a:fillRect/>
          </a:stretch>
        </p:blipFill>
        <p:spPr>
          <a:xfrm>
            <a:off x="2697700" y="2990109"/>
            <a:ext cx="2667372" cy="1162212"/>
          </a:xfrm>
          <a:prstGeom prst="rect">
            <a:avLst/>
          </a:prstGeom>
        </p:spPr>
      </p:pic>
    </p:spTree>
    <p:extLst>
      <p:ext uri="{BB962C8B-B14F-4D97-AF65-F5344CB8AC3E}">
        <p14:creationId xmlns:p14="http://schemas.microsoft.com/office/powerpoint/2010/main" val="1805482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0B699E7-7BD4-4C23-9BB3-784D009714A5}"/>
              </a:ext>
            </a:extLst>
          </p:cNvPr>
          <p:cNvSpPr>
            <a:spLocks noGrp="1"/>
          </p:cNvSpPr>
          <p:nvPr>
            <p:ph type="title"/>
          </p:nvPr>
        </p:nvSpPr>
        <p:spPr/>
        <p:txBody>
          <a:bodyPr/>
          <a:lstStyle/>
          <a:p>
            <a:r>
              <a:rPr lang="en-US" dirty="0"/>
              <a:t>Error Calculation</a:t>
            </a:r>
          </a:p>
        </p:txBody>
      </p:sp>
      <p:sp>
        <p:nvSpPr>
          <p:cNvPr id="3" name="Content Placeholder 2">
            <a:extLst>
              <a:ext uri="{FF2B5EF4-FFF2-40B4-BE49-F238E27FC236}">
                <a16:creationId xmlns:a16="http://schemas.microsoft.com/office/drawing/2014/main" xmlns="" id="{480405F6-3287-4FA4-88FA-1B89E24B379A}"/>
              </a:ext>
            </a:extLst>
          </p:cNvPr>
          <p:cNvSpPr>
            <a:spLocks noGrp="1"/>
          </p:cNvSpPr>
          <p:nvPr>
            <p:ph idx="1"/>
          </p:nvPr>
        </p:nvSpPr>
        <p:spPr/>
        <p:txBody>
          <a:bodyPr/>
          <a:lstStyle/>
          <a:p>
            <a:endParaRPr lang="en-US" dirty="0"/>
          </a:p>
        </p:txBody>
      </p:sp>
      <p:sp>
        <p:nvSpPr>
          <p:cNvPr id="4" name="Footer Placeholder 3">
            <a:extLst>
              <a:ext uri="{FF2B5EF4-FFF2-40B4-BE49-F238E27FC236}">
                <a16:creationId xmlns:a16="http://schemas.microsoft.com/office/drawing/2014/main" xmlns="" id="{4B463DD8-A2DC-4C8B-9B2B-FE90D1A5E7B0}"/>
              </a:ext>
            </a:extLst>
          </p:cNvPr>
          <p:cNvSpPr>
            <a:spLocks noGrp="1"/>
          </p:cNvSpPr>
          <p:nvPr>
            <p:ph type="ftr" sz="quarter" idx="11"/>
          </p:nvPr>
        </p:nvSpPr>
        <p:spPr/>
        <p:txBody>
          <a:bodyPr/>
          <a:lstStyle/>
          <a:p>
            <a:r>
              <a:rPr lang="en-US"/>
              <a:t>DR. WAHAB                                                                                        Deep Learning</a:t>
            </a:r>
          </a:p>
        </p:txBody>
      </p:sp>
      <p:pic>
        <p:nvPicPr>
          <p:cNvPr id="6" name="Picture 5">
            <a:extLst>
              <a:ext uri="{FF2B5EF4-FFF2-40B4-BE49-F238E27FC236}">
                <a16:creationId xmlns:a16="http://schemas.microsoft.com/office/drawing/2014/main" xmlns="" id="{8AD0B414-6C56-44A3-82E6-54B75BE7F900}"/>
              </a:ext>
            </a:extLst>
          </p:cNvPr>
          <p:cNvPicPr>
            <a:picLocks noChangeAspect="1"/>
          </p:cNvPicPr>
          <p:nvPr/>
        </p:nvPicPr>
        <p:blipFill>
          <a:blip r:embed="rId2"/>
          <a:stretch>
            <a:fillRect/>
          </a:stretch>
        </p:blipFill>
        <p:spPr>
          <a:xfrm>
            <a:off x="3686186" y="2970401"/>
            <a:ext cx="4212192" cy="2231914"/>
          </a:xfrm>
          <a:prstGeom prst="rect">
            <a:avLst/>
          </a:prstGeom>
        </p:spPr>
      </p:pic>
      <p:pic>
        <p:nvPicPr>
          <p:cNvPr id="7" name="Picture 6">
            <a:extLst>
              <a:ext uri="{FF2B5EF4-FFF2-40B4-BE49-F238E27FC236}">
                <a16:creationId xmlns:a16="http://schemas.microsoft.com/office/drawing/2014/main" xmlns="" id="{C0178090-43B5-4659-9441-9424DD060884}"/>
              </a:ext>
            </a:extLst>
          </p:cNvPr>
          <p:cNvPicPr>
            <a:picLocks noChangeAspect="1"/>
          </p:cNvPicPr>
          <p:nvPr/>
        </p:nvPicPr>
        <p:blipFill>
          <a:blip r:embed="rId3"/>
          <a:stretch>
            <a:fillRect/>
          </a:stretch>
        </p:blipFill>
        <p:spPr>
          <a:xfrm>
            <a:off x="3925276" y="2012725"/>
            <a:ext cx="3915321" cy="790685"/>
          </a:xfrm>
          <a:prstGeom prst="rect">
            <a:avLst/>
          </a:prstGeom>
        </p:spPr>
      </p:pic>
    </p:spTree>
    <p:extLst>
      <p:ext uri="{BB962C8B-B14F-4D97-AF65-F5344CB8AC3E}">
        <p14:creationId xmlns:p14="http://schemas.microsoft.com/office/powerpoint/2010/main" val="40068478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CEF1F15-7A9F-45EC-B747-E53F2E3AD553}"/>
              </a:ext>
            </a:extLst>
          </p:cNvPr>
          <p:cNvSpPr>
            <a:spLocks noGrp="1"/>
          </p:cNvSpPr>
          <p:nvPr>
            <p:ph type="title"/>
          </p:nvPr>
        </p:nvSpPr>
        <p:spPr/>
        <p:txBody>
          <a:bodyPr/>
          <a:lstStyle/>
          <a:p>
            <a:r>
              <a:rPr lang="en-US" dirty="0"/>
              <a:t>Calculations for Weight and Bias Updating</a:t>
            </a:r>
          </a:p>
        </p:txBody>
      </p:sp>
      <p:pic>
        <p:nvPicPr>
          <p:cNvPr id="9" name="Content Placeholder 8">
            <a:extLst>
              <a:ext uri="{FF2B5EF4-FFF2-40B4-BE49-F238E27FC236}">
                <a16:creationId xmlns:a16="http://schemas.microsoft.com/office/drawing/2014/main" xmlns="" id="{914390CD-922C-4EB6-9F6E-70680FAF01A4}"/>
              </a:ext>
            </a:extLst>
          </p:cNvPr>
          <p:cNvPicPr>
            <a:picLocks noGrp="1" noChangeAspect="1"/>
          </p:cNvPicPr>
          <p:nvPr>
            <p:ph idx="1"/>
          </p:nvPr>
        </p:nvPicPr>
        <p:blipFill>
          <a:blip r:embed="rId2"/>
          <a:stretch>
            <a:fillRect/>
          </a:stretch>
        </p:blipFill>
        <p:spPr>
          <a:xfrm>
            <a:off x="1748893" y="3355759"/>
            <a:ext cx="2201670" cy="1616138"/>
          </a:xfrm>
        </p:spPr>
      </p:pic>
      <p:sp>
        <p:nvSpPr>
          <p:cNvPr id="4" name="Footer Placeholder 3">
            <a:extLst>
              <a:ext uri="{FF2B5EF4-FFF2-40B4-BE49-F238E27FC236}">
                <a16:creationId xmlns:a16="http://schemas.microsoft.com/office/drawing/2014/main" xmlns="" id="{1FF5AD34-0DA6-4805-AD11-7D89C2AF8BC8}"/>
              </a:ext>
            </a:extLst>
          </p:cNvPr>
          <p:cNvSpPr>
            <a:spLocks noGrp="1"/>
          </p:cNvSpPr>
          <p:nvPr>
            <p:ph type="ftr" sz="quarter" idx="11"/>
          </p:nvPr>
        </p:nvSpPr>
        <p:spPr/>
        <p:txBody>
          <a:bodyPr/>
          <a:lstStyle/>
          <a:p>
            <a:r>
              <a:rPr lang="en-US"/>
              <a:t>DR. WAHAB                                                                                        Deep Learning</a:t>
            </a:r>
          </a:p>
        </p:txBody>
      </p:sp>
      <p:pic>
        <p:nvPicPr>
          <p:cNvPr id="6" name="Picture 5">
            <a:extLst>
              <a:ext uri="{FF2B5EF4-FFF2-40B4-BE49-F238E27FC236}">
                <a16:creationId xmlns:a16="http://schemas.microsoft.com/office/drawing/2014/main" xmlns="" id="{A8EB58D1-BF5F-4C8C-82FF-7FC4C42C8E7B}"/>
              </a:ext>
            </a:extLst>
          </p:cNvPr>
          <p:cNvPicPr>
            <a:picLocks noChangeAspect="1"/>
          </p:cNvPicPr>
          <p:nvPr/>
        </p:nvPicPr>
        <p:blipFill>
          <a:blip r:embed="rId3"/>
          <a:stretch>
            <a:fillRect/>
          </a:stretch>
        </p:blipFill>
        <p:spPr>
          <a:xfrm>
            <a:off x="6096000" y="1966708"/>
            <a:ext cx="4521693" cy="3484181"/>
          </a:xfrm>
          <a:prstGeom prst="rect">
            <a:avLst/>
          </a:prstGeom>
        </p:spPr>
      </p:pic>
      <p:pic>
        <p:nvPicPr>
          <p:cNvPr id="7" name="Picture 6">
            <a:extLst>
              <a:ext uri="{FF2B5EF4-FFF2-40B4-BE49-F238E27FC236}">
                <a16:creationId xmlns:a16="http://schemas.microsoft.com/office/drawing/2014/main" xmlns="" id="{D6875013-C1CE-46A9-96DC-13C6475EBD16}"/>
              </a:ext>
            </a:extLst>
          </p:cNvPr>
          <p:cNvPicPr>
            <a:picLocks noChangeAspect="1"/>
          </p:cNvPicPr>
          <p:nvPr/>
        </p:nvPicPr>
        <p:blipFill>
          <a:blip r:embed="rId4"/>
          <a:stretch>
            <a:fillRect/>
          </a:stretch>
        </p:blipFill>
        <p:spPr>
          <a:xfrm>
            <a:off x="1748893" y="1909724"/>
            <a:ext cx="2781688" cy="1143160"/>
          </a:xfrm>
          <a:prstGeom prst="rect">
            <a:avLst/>
          </a:prstGeom>
        </p:spPr>
      </p:pic>
    </p:spTree>
    <p:extLst>
      <p:ext uri="{BB962C8B-B14F-4D97-AF65-F5344CB8AC3E}">
        <p14:creationId xmlns:p14="http://schemas.microsoft.com/office/powerpoint/2010/main" val="21960376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B41BF38-ECFA-41CD-8B1A-727BF5BF6CF2}"/>
              </a:ext>
            </a:extLst>
          </p:cNvPr>
          <p:cNvSpPr>
            <a:spLocks noGrp="1"/>
          </p:cNvSpPr>
          <p:nvPr>
            <p:ph type="title"/>
          </p:nvPr>
        </p:nvSpPr>
        <p:spPr>
          <a:xfrm>
            <a:off x="8186058" y="635284"/>
            <a:ext cx="3372529" cy="5055904"/>
          </a:xfrm>
        </p:spPr>
        <p:txBody>
          <a:bodyPr anchor="ctr">
            <a:normAutofit/>
          </a:bodyPr>
          <a:lstStyle/>
          <a:p>
            <a:r>
              <a:rPr lang="en-US" b="1"/>
              <a:t>Learning Objectives</a:t>
            </a:r>
          </a:p>
        </p:txBody>
      </p:sp>
      <p:sp>
        <p:nvSpPr>
          <p:cNvPr id="4" name="Footer Placeholder 3">
            <a:extLst>
              <a:ext uri="{FF2B5EF4-FFF2-40B4-BE49-F238E27FC236}">
                <a16:creationId xmlns:a16="http://schemas.microsoft.com/office/drawing/2014/main" xmlns="" id="{E6C73D2D-59DC-4B5D-B442-746B1FB6114E}"/>
              </a:ext>
            </a:extLst>
          </p:cNvPr>
          <p:cNvSpPr>
            <a:spLocks noGrp="1"/>
          </p:cNvSpPr>
          <p:nvPr>
            <p:ph type="ftr" sz="quarter" idx="11"/>
          </p:nvPr>
        </p:nvSpPr>
        <p:spPr>
          <a:xfrm>
            <a:off x="3686185" y="6459785"/>
            <a:ext cx="4822804" cy="365125"/>
          </a:xfrm>
        </p:spPr>
        <p:txBody>
          <a:bodyPr>
            <a:normAutofit/>
          </a:bodyPr>
          <a:lstStyle/>
          <a:p>
            <a:pPr>
              <a:spcAft>
                <a:spcPts val="600"/>
              </a:spcAft>
            </a:pPr>
            <a:r>
              <a:rPr lang="en-US"/>
              <a:t>DR. WAHAB                                                                                        Deep Learning</a:t>
            </a:r>
            <a:endParaRPr lang="en-US" dirty="0"/>
          </a:p>
        </p:txBody>
      </p:sp>
      <p:graphicFrame>
        <p:nvGraphicFramePr>
          <p:cNvPr id="7" name="Content Placeholder 2">
            <a:extLst>
              <a:ext uri="{FF2B5EF4-FFF2-40B4-BE49-F238E27FC236}">
                <a16:creationId xmlns:a16="http://schemas.microsoft.com/office/drawing/2014/main" xmlns="" id="{A6C267BC-F6A8-4CCF-B2BC-279A911FE223}"/>
              </a:ext>
            </a:extLst>
          </p:cNvPr>
          <p:cNvGraphicFramePr>
            <a:graphicFrameLocks noGrp="1"/>
          </p:cNvGraphicFramePr>
          <p:nvPr>
            <p:ph idx="1"/>
            <p:extLst>
              <p:ext uri="{D42A27DB-BD31-4B8C-83A1-F6EECF244321}">
                <p14:modId xmlns:p14="http://schemas.microsoft.com/office/powerpoint/2010/main" val="2461831397"/>
              </p:ext>
            </p:extLst>
          </p:nvPr>
        </p:nvGraphicFramePr>
        <p:xfrm>
          <a:off x="633413" y="639763"/>
          <a:ext cx="6910387" cy="606287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698294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xmlns="" id="{284B70D5-875B-433D-BDBD-1522A85D6C1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2BD50655-0B82-444F-AA2E-06286B146F2E}"/>
              </a:ext>
            </a:extLst>
          </p:cNvPr>
          <p:cNvSpPr>
            <a:spLocks noGrp="1"/>
          </p:cNvSpPr>
          <p:nvPr>
            <p:ph type="title"/>
          </p:nvPr>
        </p:nvSpPr>
        <p:spPr>
          <a:xfrm>
            <a:off x="7859485" y="634946"/>
            <a:ext cx="3690257" cy="1450757"/>
          </a:xfrm>
        </p:spPr>
        <p:txBody>
          <a:bodyPr>
            <a:normAutofit/>
          </a:bodyPr>
          <a:lstStyle/>
          <a:p>
            <a:r>
              <a:rPr lang="en-US" sz="3400" dirty="0"/>
              <a:t>Multilayer feed-forward Neural Network</a:t>
            </a:r>
          </a:p>
        </p:txBody>
      </p:sp>
      <p:pic>
        <p:nvPicPr>
          <p:cNvPr id="1026" name="Picture 2" descr="A typical multi-layer feed-forward neural network architecture | Download  Scientific Diagram">
            <a:extLst>
              <a:ext uri="{FF2B5EF4-FFF2-40B4-BE49-F238E27FC236}">
                <a16:creationId xmlns:a16="http://schemas.microsoft.com/office/drawing/2014/main" xmlns="" id="{DF2034CE-772D-4EE7-9B0F-AAEC47F5559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91171" y="1743338"/>
            <a:ext cx="6909801" cy="2847639"/>
          </a:xfrm>
          <a:prstGeom prst="rect">
            <a:avLst/>
          </a:prstGeom>
          <a:noFill/>
          <a:extLst>
            <a:ext uri="{909E8E84-426E-40DD-AFC4-6F175D3DCCD1}">
              <a14:hiddenFill xmlns:a14="http://schemas.microsoft.com/office/drawing/2010/main">
                <a:solidFill>
                  <a:srgbClr val="FFFFFF"/>
                </a:solidFill>
              </a14:hiddenFill>
            </a:ext>
          </a:extLst>
        </p:spPr>
      </p:pic>
      <p:cxnSp>
        <p:nvCxnSpPr>
          <p:cNvPr id="73" name="Straight Connector 72">
            <a:extLst>
              <a:ext uri="{FF2B5EF4-FFF2-40B4-BE49-F238E27FC236}">
                <a16:creationId xmlns:a16="http://schemas.microsoft.com/office/drawing/2014/main" xmlns="" id="{C947DF4A-614C-4B4C-8B80-E5B9D8E8CFED}"/>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xmlns="" id="{CD9D1128-49AF-4F75-AF27-471D7BEB80CC}"/>
              </a:ext>
            </a:extLst>
          </p:cNvPr>
          <p:cNvSpPr>
            <a:spLocks noGrp="1"/>
          </p:cNvSpPr>
          <p:nvPr>
            <p:ph idx="1"/>
          </p:nvPr>
        </p:nvSpPr>
        <p:spPr>
          <a:xfrm>
            <a:off x="7859485" y="2198914"/>
            <a:ext cx="3690257" cy="3670180"/>
          </a:xfrm>
        </p:spPr>
        <p:txBody>
          <a:bodyPr>
            <a:normAutofit/>
          </a:bodyPr>
          <a:lstStyle/>
          <a:p>
            <a:pPr algn="just"/>
            <a:r>
              <a:rPr lang="en-US" dirty="0"/>
              <a:t>A multilayer feed-forward neural network consists of an input layer, one or more hidden layers, and an output layer. </a:t>
            </a:r>
          </a:p>
          <a:p>
            <a:pPr algn="just"/>
            <a:r>
              <a:rPr lang="en-US" dirty="0"/>
              <a:t>An example of a multilayer feed-forward network is shown in Figure</a:t>
            </a:r>
          </a:p>
        </p:txBody>
      </p:sp>
      <p:sp>
        <p:nvSpPr>
          <p:cNvPr id="75" name="Rectangle 74">
            <a:extLst>
              <a:ext uri="{FF2B5EF4-FFF2-40B4-BE49-F238E27FC236}">
                <a16:creationId xmlns:a16="http://schemas.microsoft.com/office/drawing/2014/main" xmlns="" id="{1E299956-A9E7-4FC1-A0B1-D590CA9730E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77" name="Rectangle 76">
            <a:extLst>
              <a:ext uri="{FF2B5EF4-FFF2-40B4-BE49-F238E27FC236}">
                <a16:creationId xmlns:a16="http://schemas.microsoft.com/office/drawing/2014/main" xmlns="" id="{17FC539C-B783-4B03-9F9E-D13430F3F64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 name="Footer Placeholder 3">
            <a:extLst>
              <a:ext uri="{FF2B5EF4-FFF2-40B4-BE49-F238E27FC236}">
                <a16:creationId xmlns:a16="http://schemas.microsoft.com/office/drawing/2014/main" xmlns="" id="{4F2B38FB-0344-43AC-98E0-F3F136D2BF59}"/>
              </a:ext>
            </a:extLst>
          </p:cNvPr>
          <p:cNvSpPr>
            <a:spLocks noGrp="1"/>
          </p:cNvSpPr>
          <p:nvPr>
            <p:ph type="ftr" sz="quarter" idx="11"/>
          </p:nvPr>
        </p:nvSpPr>
        <p:spPr>
          <a:xfrm>
            <a:off x="3686185" y="6459785"/>
            <a:ext cx="4822804" cy="365125"/>
          </a:xfrm>
        </p:spPr>
        <p:txBody>
          <a:bodyPr>
            <a:normAutofit/>
          </a:bodyPr>
          <a:lstStyle/>
          <a:p>
            <a:pPr>
              <a:spcAft>
                <a:spcPts val="600"/>
              </a:spcAft>
            </a:pPr>
            <a:r>
              <a:rPr lang="en-US"/>
              <a:t>DR. WAHAB                                                                                        Deep Learning</a:t>
            </a:r>
          </a:p>
        </p:txBody>
      </p:sp>
    </p:spTree>
    <p:extLst>
      <p:ext uri="{BB962C8B-B14F-4D97-AF65-F5344CB8AC3E}">
        <p14:creationId xmlns:p14="http://schemas.microsoft.com/office/powerpoint/2010/main" val="38053802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D96581F-C4AF-4380-B247-BA1C51361A50}"/>
              </a:ext>
            </a:extLst>
          </p:cNvPr>
          <p:cNvSpPr>
            <a:spLocks noGrp="1"/>
          </p:cNvSpPr>
          <p:nvPr>
            <p:ph type="title"/>
          </p:nvPr>
        </p:nvSpPr>
        <p:spPr/>
        <p:txBody>
          <a:bodyPr/>
          <a:lstStyle/>
          <a:p>
            <a:r>
              <a:rPr lang="en-US" sz="4800" dirty="0"/>
              <a:t>Multilayer feed-forward Neural Network</a:t>
            </a:r>
            <a:endParaRPr lang="en-US" dirty="0"/>
          </a:p>
        </p:txBody>
      </p:sp>
      <p:sp>
        <p:nvSpPr>
          <p:cNvPr id="3" name="Content Placeholder 2">
            <a:extLst>
              <a:ext uri="{FF2B5EF4-FFF2-40B4-BE49-F238E27FC236}">
                <a16:creationId xmlns:a16="http://schemas.microsoft.com/office/drawing/2014/main" xmlns="" id="{62673D19-FDC2-4445-AE0B-E71D77AE64E5}"/>
              </a:ext>
            </a:extLst>
          </p:cNvPr>
          <p:cNvSpPr>
            <a:spLocks noGrp="1"/>
          </p:cNvSpPr>
          <p:nvPr>
            <p:ph idx="1"/>
          </p:nvPr>
        </p:nvSpPr>
        <p:spPr/>
        <p:txBody>
          <a:bodyPr/>
          <a:lstStyle/>
          <a:p>
            <a:pPr algn="just">
              <a:buFont typeface="Wingdings" panose="05000000000000000000" pitchFamily="2" charset="2"/>
              <a:buChar char="Ø"/>
            </a:pPr>
            <a:r>
              <a:rPr lang="en-US" dirty="0"/>
              <a:t>Each layer is made up of units. </a:t>
            </a:r>
          </a:p>
          <a:p>
            <a:pPr algn="just">
              <a:buFont typeface="Wingdings" panose="05000000000000000000" pitchFamily="2" charset="2"/>
              <a:buChar char="Ø"/>
            </a:pPr>
            <a:r>
              <a:rPr lang="en-US" dirty="0"/>
              <a:t>The inputs to the network correspond to the attributes measured for each training tuple. </a:t>
            </a:r>
          </a:p>
          <a:p>
            <a:pPr algn="just">
              <a:buFont typeface="Wingdings" panose="05000000000000000000" pitchFamily="2" charset="2"/>
              <a:buChar char="Ø"/>
            </a:pPr>
            <a:r>
              <a:rPr lang="en-US" dirty="0"/>
              <a:t>The inputs are fed simultaneously into the units making up the input layer. </a:t>
            </a:r>
          </a:p>
          <a:p>
            <a:pPr algn="just">
              <a:buFont typeface="Wingdings" panose="05000000000000000000" pitchFamily="2" charset="2"/>
              <a:buChar char="Ø"/>
            </a:pPr>
            <a:r>
              <a:rPr lang="en-US" dirty="0"/>
              <a:t>These inputs pass through the input layer and are then weighted and fed simultaneously to a second layer of “neuronlike” units, known as a hidden layer. </a:t>
            </a:r>
          </a:p>
          <a:p>
            <a:pPr algn="just">
              <a:buFont typeface="Wingdings" panose="05000000000000000000" pitchFamily="2" charset="2"/>
              <a:buChar char="Ø"/>
            </a:pPr>
            <a:r>
              <a:rPr lang="en-US" dirty="0"/>
              <a:t>The outputs of the hidden layer units can be input to another hidden layer, and so on. </a:t>
            </a:r>
          </a:p>
          <a:p>
            <a:pPr algn="just">
              <a:buFont typeface="Wingdings" panose="05000000000000000000" pitchFamily="2" charset="2"/>
              <a:buChar char="Ø"/>
            </a:pPr>
            <a:r>
              <a:rPr lang="en-US" dirty="0"/>
              <a:t>The number of hidden layers is arbitrary, although in practice, usually only one is used. </a:t>
            </a:r>
          </a:p>
          <a:p>
            <a:pPr algn="just">
              <a:buFont typeface="Wingdings" panose="05000000000000000000" pitchFamily="2" charset="2"/>
              <a:buChar char="Ø"/>
            </a:pPr>
            <a:r>
              <a:rPr lang="en-US" dirty="0"/>
              <a:t>The weighted outputs of the last hidden layer are input to units making up the output layer, which emits the network’s prediction for given tuples.</a:t>
            </a:r>
          </a:p>
        </p:txBody>
      </p:sp>
      <p:sp>
        <p:nvSpPr>
          <p:cNvPr id="4" name="Footer Placeholder 3">
            <a:extLst>
              <a:ext uri="{FF2B5EF4-FFF2-40B4-BE49-F238E27FC236}">
                <a16:creationId xmlns:a16="http://schemas.microsoft.com/office/drawing/2014/main" xmlns="" id="{2F6A0342-63D2-4F86-A8B5-735381C6FD2A}"/>
              </a:ext>
            </a:extLst>
          </p:cNvPr>
          <p:cNvSpPr>
            <a:spLocks noGrp="1"/>
          </p:cNvSpPr>
          <p:nvPr>
            <p:ph type="ftr" sz="quarter" idx="11"/>
          </p:nvPr>
        </p:nvSpPr>
        <p:spPr/>
        <p:txBody>
          <a:bodyPr/>
          <a:lstStyle/>
          <a:p>
            <a:r>
              <a:rPr lang="en-US"/>
              <a:t>DR. WAHAB                                                                                        Deep Learning</a:t>
            </a:r>
          </a:p>
        </p:txBody>
      </p:sp>
    </p:spTree>
    <p:extLst>
      <p:ext uri="{BB962C8B-B14F-4D97-AF65-F5344CB8AC3E}">
        <p14:creationId xmlns:p14="http://schemas.microsoft.com/office/powerpoint/2010/main" val="1917746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A522C81-2E67-400C-8D9F-41F2C92E878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xmlns="" id="{0F86E39C-C31D-414F-AC2F-CA87BCAE4549}"/>
              </a:ext>
            </a:extLst>
          </p:cNvPr>
          <p:cNvSpPr>
            <a:spLocks noGrp="1"/>
          </p:cNvSpPr>
          <p:nvPr>
            <p:ph idx="1"/>
          </p:nvPr>
        </p:nvSpPr>
        <p:spPr/>
        <p:txBody>
          <a:bodyPr/>
          <a:lstStyle/>
          <a:p>
            <a:endParaRPr lang="en-US" dirty="0"/>
          </a:p>
        </p:txBody>
      </p:sp>
      <p:sp>
        <p:nvSpPr>
          <p:cNvPr id="4" name="Footer Placeholder 3">
            <a:extLst>
              <a:ext uri="{FF2B5EF4-FFF2-40B4-BE49-F238E27FC236}">
                <a16:creationId xmlns:a16="http://schemas.microsoft.com/office/drawing/2014/main" xmlns="" id="{DA5A9EFF-5307-4726-AC7D-01F02E0A7F25}"/>
              </a:ext>
            </a:extLst>
          </p:cNvPr>
          <p:cNvSpPr>
            <a:spLocks noGrp="1"/>
          </p:cNvSpPr>
          <p:nvPr>
            <p:ph type="ftr" sz="quarter" idx="11"/>
          </p:nvPr>
        </p:nvSpPr>
        <p:spPr/>
        <p:txBody>
          <a:bodyPr/>
          <a:lstStyle/>
          <a:p>
            <a:r>
              <a:rPr lang="en-US"/>
              <a:t>DR. WAHAB                                                                                        Deep Learning</a:t>
            </a:r>
          </a:p>
        </p:txBody>
      </p:sp>
      <p:pic>
        <p:nvPicPr>
          <p:cNvPr id="2050" name="Picture 2" descr="An Illustrated Guide to Artificial Neural Networks | by Fahmi Nurfikri |  Towards Data Science">
            <a:extLst>
              <a:ext uri="{FF2B5EF4-FFF2-40B4-BE49-F238E27FC236}">
                <a16:creationId xmlns:a16="http://schemas.microsoft.com/office/drawing/2014/main" xmlns="" id="{1B634BA6-BB69-4963-9006-B16947DB15B6}"/>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152696" y="1705548"/>
            <a:ext cx="4717594" cy="3289439"/>
          </a:xfrm>
          <a:prstGeom prst="rect">
            <a:avLst/>
          </a:prstGeom>
          <a:noFill/>
          <a:extLst>
            <a:ext uri="{909E8E84-426E-40DD-AFC4-6F175D3DCCD1}">
              <a14:hiddenFill xmlns:a14="http://schemas.microsoft.com/office/drawing/2010/main">
                <a:solidFill>
                  <a:srgbClr val="FFFFFF"/>
                </a:solidFill>
              </a14:hiddenFill>
            </a:ext>
          </a:extLst>
        </p:spPr>
      </p:pic>
      <p:sp>
        <p:nvSpPr>
          <p:cNvPr id="5" name="AutoShape 6" descr="Animated Explanation of Feed Forward Neural Network Architecture - MLK -  Machine Learning Knowledge">
            <a:extLst>
              <a:ext uri="{FF2B5EF4-FFF2-40B4-BE49-F238E27FC236}">
                <a16:creationId xmlns:a16="http://schemas.microsoft.com/office/drawing/2014/main" xmlns="" id="{0DB74AC8-9338-4295-8998-4EDD887F5C3E}"/>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668348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D33AEA1-FF17-466E-A98D-FF758621B48C}"/>
              </a:ext>
            </a:extLst>
          </p:cNvPr>
          <p:cNvSpPr>
            <a:spLocks noGrp="1"/>
          </p:cNvSpPr>
          <p:nvPr>
            <p:ph type="title"/>
          </p:nvPr>
        </p:nvSpPr>
        <p:spPr/>
        <p:txBody>
          <a:bodyPr/>
          <a:lstStyle/>
          <a:p>
            <a:r>
              <a:rPr lang="en-US" dirty="0"/>
              <a:t>Defining a Network Topology</a:t>
            </a:r>
          </a:p>
        </p:txBody>
      </p:sp>
      <p:sp>
        <p:nvSpPr>
          <p:cNvPr id="3" name="Content Placeholder 2">
            <a:extLst>
              <a:ext uri="{FF2B5EF4-FFF2-40B4-BE49-F238E27FC236}">
                <a16:creationId xmlns:a16="http://schemas.microsoft.com/office/drawing/2014/main" xmlns="" id="{C8682369-53EB-487C-9265-0D2D09A1E801}"/>
              </a:ext>
            </a:extLst>
          </p:cNvPr>
          <p:cNvSpPr>
            <a:spLocks noGrp="1"/>
          </p:cNvSpPr>
          <p:nvPr>
            <p:ph idx="1"/>
          </p:nvPr>
        </p:nvSpPr>
        <p:spPr/>
        <p:txBody>
          <a:bodyPr/>
          <a:lstStyle/>
          <a:p>
            <a:r>
              <a:rPr lang="en-US" b="1" dirty="0">
                <a:solidFill>
                  <a:srgbClr val="0070C0"/>
                </a:solidFill>
              </a:rPr>
              <a:t>How can I design the neural network’s topology?</a:t>
            </a:r>
          </a:p>
          <a:p>
            <a:pPr algn="just">
              <a:buFont typeface="Wingdings" panose="05000000000000000000" pitchFamily="2" charset="2"/>
              <a:buChar char="Ø"/>
            </a:pPr>
            <a:r>
              <a:rPr lang="en-US" dirty="0"/>
              <a:t>Before training can begin, the user must decide on the network topology by specifying the number of units in the input layer, the number of hidden layers (if more than one), the number of units in each hidden layer, and the number of units in the output layer.</a:t>
            </a:r>
          </a:p>
          <a:p>
            <a:pPr algn="just">
              <a:buFont typeface="Wingdings" panose="05000000000000000000" pitchFamily="2" charset="2"/>
              <a:buChar char="Ø"/>
            </a:pPr>
            <a:r>
              <a:rPr lang="en-US" dirty="0"/>
              <a:t>Normalization: Normalizing the input values for each attribute measured in the training tuples will help speed up the learning phase.</a:t>
            </a:r>
          </a:p>
          <a:p>
            <a:pPr algn="just">
              <a:buFont typeface="Wingdings" panose="05000000000000000000" pitchFamily="2" charset="2"/>
              <a:buChar char="Ø"/>
            </a:pPr>
            <a:r>
              <a:rPr lang="en-US" dirty="0"/>
              <a:t>Typically, input values are normalized so as to fall between 0.0 and 1.0. </a:t>
            </a:r>
          </a:p>
          <a:p>
            <a:pPr algn="just"/>
            <a:endParaRPr lang="en-US" dirty="0"/>
          </a:p>
        </p:txBody>
      </p:sp>
      <p:sp>
        <p:nvSpPr>
          <p:cNvPr id="4" name="Footer Placeholder 3">
            <a:extLst>
              <a:ext uri="{FF2B5EF4-FFF2-40B4-BE49-F238E27FC236}">
                <a16:creationId xmlns:a16="http://schemas.microsoft.com/office/drawing/2014/main" xmlns="" id="{D4179809-BCBB-4CD2-B180-60343FD6CC32}"/>
              </a:ext>
            </a:extLst>
          </p:cNvPr>
          <p:cNvSpPr>
            <a:spLocks noGrp="1"/>
          </p:cNvSpPr>
          <p:nvPr>
            <p:ph type="ftr" sz="quarter" idx="11"/>
          </p:nvPr>
        </p:nvSpPr>
        <p:spPr/>
        <p:txBody>
          <a:bodyPr/>
          <a:lstStyle/>
          <a:p>
            <a:r>
              <a:rPr lang="en-US"/>
              <a:t>DR. WAHAB                                                                                        Deep Learning</a:t>
            </a:r>
          </a:p>
        </p:txBody>
      </p:sp>
    </p:spTree>
    <p:extLst>
      <p:ext uri="{BB962C8B-B14F-4D97-AF65-F5344CB8AC3E}">
        <p14:creationId xmlns:p14="http://schemas.microsoft.com/office/powerpoint/2010/main" val="34022479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0A743B7-131C-4D91-829C-F15BC12BBE83}"/>
              </a:ext>
            </a:extLst>
          </p:cNvPr>
          <p:cNvSpPr>
            <a:spLocks noGrp="1"/>
          </p:cNvSpPr>
          <p:nvPr>
            <p:ph type="title"/>
          </p:nvPr>
        </p:nvSpPr>
        <p:spPr/>
        <p:txBody>
          <a:bodyPr/>
          <a:lstStyle/>
          <a:p>
            <a:r>
              <a:rPr lang="en-US" dirty="0"/>
              <a:t>Defining a Network Topology</a:t>
            </a:r>
          </a:p>
        </p:txBody>
      </p:sp>
      <p:sp>
        <p:nvSpPr>
          <p:cNvPr id="3" name="Content Placeholder 2">
            <a:extLst>
              <a:ext uri="{FF2B5EF4-FFF2-40B4-BE49-F238E27FC236}">
                <a16:creationId xmlns:a16="http://schemas.microsoft.com/office/drawing/2014/main" xmlns="" id="{6CE19A5B-2539-420E-ADE0-218F94E42D0A}"/>
              </a:ext>
            </a:extLst>
          </p:cNvPr>
          <p:cNvSpPr>
            <a:spLocks noGrp="1"/>
          </p:cNvSpPr>
          <p:nvPr>
            <p:ph idx="1"/>
          </p:nvPr>
        </p:nvSpPr>
        <p:spPr/>
        <p:txBody>
          <a:bodyPr/>
          <a:lstStyle/>
          <a:p>
            <a:pPr>
              <a:buFont typeface="Wingdings" panose="05000000000000000000" pitchFamily="2" charset="2"/>
              <a:buChar char="Ø"/>
            </a:pPr>
            <a:r>
              <a:rPr lang="en-US" dirty="0"/>
              <a:t>For Binary classification, one output unit may be used to represent two classes (where the value 1 represents one class, and the value 0 represents the other). </a:t>
            </a:r>
          </a:p>
          <a:p>
            <a:pPr>
              <a:buFont typeface="Wingdings" panose="05000000000000000000" pitchFamily="2" charset="2"/>
              <a:buChar char="Ø"/>
            </a:pPr>
            <a:r>
              <a:rPr lang="en-US" dirty="0"/>
              <a:t>If there are more than two classes, then one output unit per class is used.</a:t>
            </a:r>
          </a:p>
        </p:txBody>
      </p:sp>
      <p:sp>
        <p:nvSpPr>
          <p:cNvPr id="4" name="Footer Placeholder 3">
            <a:extLst>
              <a:ext uri="{FF2B5EF4-FFF2-40B4-BE49-F238E27FC236}">
                <a16:creationId xmlns:a16="http://schemas.microsoft.com/office/drawing/2014/main" xmlns="" id="{85A04DF5-BB0B-452C-875D-E9C719D50410}"/>
              </a:ext>
            </a:extLst>
          </p:cNvPr>
          <p:cNvSpPr>
            <a:spLocks noGrp="1"/>
          </p:cNvSpPr>
          <p:nvPr>
            <p:ph type="ftr" sz="quarter" idx="11"/>
          </p:nvPr>
        </p:nvSpPr>
        <p:spPr/>
        <p:txBody>
          <a:bodyPr/>
          <a:lstStyle/>
          <a:p>
            <a:r>
              <a:rPr lang="en-US"/>
              <a:t>DR. WAHAB                                                                                        Deep Learning</a:t>
            </a:r>
          </a:p>
        </p:txBody>
      </p:sp>
    </p:spTree>
    <p:extLst>
      <p:ext uri="{BB962C8B-B14F-4D97-AF65-F5344CB8AC3E}">
        <p14:creationId xmlns:p14="http://schemas.microsoft.com/office/powerpoint/2010/main" val="34417908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B345B78-2519-46BD-B933-A188C4276C55}"/>
              </a:ext>
            </a:extLst>
          </p:cNvPr>
          <p:cNvSpPr>
            <a:spLocks noGrp="1"/>
          </p:cNvSpPr>
          <p:nvPr>
            <p:ph type="title"/>
          </p:nvPr>
        </p:nvSpPr>
        <p:spPr/>
        <p:txBody>
          <a:bodyPr/>
          <a:lstStyle/>
          <a:p>
            <a:r>
              <a:rPr lang="en-US" dirty="0"/>
              <a:t>Defining a Network Topology</a:t>
            </a:r>
          </a:p>
        </p:txBody>
      </p:sp>
      <p:sp>
        <p:nvSpPr>
          <p:cNvPr id="3" name="Content Placeholder 2">
            <a:extLst>
              <a:ext uri="{FF2B5EF4-FFF2-40B4-BE49-F238E27FC236}">
                <a16:creationId xmlns:a16="http://schemas.microsoft.com/office/drawing/2014/main" xmlns="" id="{940FBDCF-351C-4B63-8E9D-4EF241D3EF3D}"/>
              </a:ext>
            </a:extLst>
          </p:cNvPr>
          <p:cNvSpPr>
            <a:spLocks noGrp="1"/>
          </p:cNvSpPr>
          <p:nvPr>
            <p:ph idx="1"/>
          </p:nvPr>
        </p:nvSpPr>
        <p:spPr/>
        <p:txBody>
          <a:bodyPr/>
          <a:lstStyle/>
          <a:p>
            <a:pPr>
              <a:buFont typeface="Wingdings" panose="05000000000000000000" pitchFamily="2" charset="2"/>
              <a:buChar char="Ø"/>
            </a:pPr>
            <a:r>
              <a:rPr lang="en-US" dirty="0"/>
              <a:t>There are no clear rules as to the “best” number of hidden layer units. </a:t>
            </a:r>
          </a:p>
          <a:p>
            <a:pPr>
              <a:buFont typeface="Wingdings" panose="05000000000000000000" pitchFamily="2" charset="2"/>
              <a:buChar char="Ø"/>
            </a:pPr>
            <a:r>
              <a:rPr lang="en-US" dirty="0"/>
              <a:t>Network design is a trial-and-error process and may affect the accuracy of the resulting trained network. </a:t>
            </a:r>
          </a:p>
          <a:p>
            <a:pPr>
              <a:buFont typeface="Wingdings" panose="05000000000000000000" pitchFamily="2" charset="2"/>
              <a:buChar char="Ø"/>
            </a:pPr>
            <a:r>
              <a:rPr lang="en-US" dirty="0"/>
              <a:t>The initial values of the weights may also affect the resulting accuracy. </a:t>
            </a:r>
          </a:p>
          <a:p>
            <a:pPr>
              <a:buFont typeface="Wingdings" panose="05000000000000000000" pitchFamily="2" charset="2"/>
              <a:buChar char="Ø"/>
            </a:pPr>
            <a:r>
              <a:rPr lang="en-US" dirty="0"/>
              <a:t>Once a network has been trained and its accuracy is not considered acceptable, it is common to repeat the training process with a different network topology or a different set of initial weights</a:t>
            </a:r>
          </a:p>
        </p:txBody>
      </p:sp>
      <p:sp>
        <p:nvSpPr>
          <p:cNvPr id="4" name="Footer Placeholder 3">
            <a:extLst>
              <a:ext uri="{FF2B5EF4-FFF2-40B4-BE49-F238E27FC236}">
                <a16:creationId xmlns:a16="http://schemas.microsoft.com/office/drawing/2014/main" xmlns="" id="{7EB6796E-8216-4236-A9D1-6BA95C1B71C7}"/>
              </a:ext>
            </a:extLst>
          </p:cNvPr>
          <p:cNvSpPr>
            <a:spLocks noGrp="1"/>
          </p:cNvSpPr>
          <p:nvPr>
            <p:ph type="ftr" sz="quarter" idx="11"/>
          </p:nvPr>
        </p:nvSpPr>
        <p:spPr/>
        <p:txBody>
          <a:bodyPr/>
          <a:lstStyle/>
          <a:p>
            <a:r>
              <a:rPr lang="en-US"/>
              <a:t>DR. WAHAB                                                                                        Deep Learning</a:t>
            </a:r>
          </a:p>
        </p:txBody>
      </p:sp>
    </p:spTree>
    <p:extLst>
      <p:ext uri="{BB962C8B-B14F-4D97-AF65-F5344CB8AC3E}">
        <p14:creationId xmlns:p14="http://schemas.microsoft.com/office/powerpoint/2010/main" val="707127114"/>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6964</TotalTime>
  <Words>1319</Words>
  <Application>Microsoft Office PowerPoint</Application>
  <PresentationFormat>Widescreen</PresentationFormat>
  <Paragraphs>123</Paragraphs>
  <Slides>26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Calibri</vt:lpstr>
      <vt:lpstr>Calibri Light</vt:lpstr>
      <vt:lpstr>TwitterChirp</vt:lpstr>
      <vt:lpstr>Wingdings</vt:lpstr>
      <vt:lpstr>Retrospect</vt:lpstr>
      <vt:lpstr>PowerPoint Presentation</vt:lpstr>
      <vt:lpstr>University of Science and Technology Bannu </vt:lpstr>
      <vt:lpstr>Learning Objectives</vt:lpstr>
      <vt:lpstr>Multilayer feed-forward Neural Network</vt:lpstr>
      <vt:lpstr>Multilayer feed-forward Neural Network</vt:lpstr>
      <vt:lpstr>PowerPoint Presentation</vt:lpstr>
      <vt:lpstr>Defining a Network Topology</vt:lpstr>
      <vt:lpstr>Defining a Network Topology</vt:lpstr>
      <vt:lpstr>Defining a Network Topology</vt:lpstr>
      <vt:lpstr>PowerPoint Presentation</vt:lpstr>
      <vt:lpstr>PowerPoint Presentation</vt:lpstr>
      <vt:lpstr>Backpropagation</vt:lpstr>
      <vt:lpstr>Backpropagation</vt:lpstr>
      <vt:lpstr>Backpropagation</vt:lpstr>
      <vt:lpstr>Backpropagation</vt:lpstr>
      <vt:lpstr>Backpropagation</vt:lpstr>
      <vt:lpstr>Backpropagation</vt:lpstr>
      <vt:lpstr>Backpropagation</vt:lpstr>
      <vt:lpstr>Backpropagation</vt:lpstr>
      <vt:lpstr>Backpropagation</vt:lpstr>
      <vt:lpstr>Backpropagation</vt:lpstr>
      <vt:lpstr>Backpropagation</vt:lpstr>
      <vt:lpstr>Example</vt:lpstr>
      <vt:lpstr>PowerPoint Presentation</vt:lpstr>
      <vt:lpstr>Error Calculation</vt:lpstr>
      <vt:lpstr>Calculations for Weight and Bias Updating</vt:lpstr>
    </vt:vector>
  </TitlesOfParts>
  <Company>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UST BANNU</dc:creator>
  <cp:lastModifiedBy>ustb</cp:lastModifiedBy>
  <cp:revision>184</cp:revision>
  <dcterms:created xsi:type="dcterms:W3CDTF">2020-08-08T03:03:04Z</dcterms:created>
  <dcterms:modified xsi:type="dcterms:W3CDTF">2024-05-16T07:30:08Z</dcterms:modified>
</cp:coreProperties>
</file>

<file path=docProps/thumbnail.jpeg>
</file>